
<file path=[Content_Types].xml><?xml version="1.0" encoding="utf-8"?>
<Types xmlns="http://schemas.openxmlformats.org/package/2006/content-types">
  <Default Extension="CR2" ContentType="image/png"/>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2"/>
  </p:notesMasterIdLst>
  <p:sldIdLst>
    <p:sldId id="256" r:id="rId5"/>
    <p:sldId id="455" r:id="rId6"/>
    <p:sldId id="258" r:id="rId7"/>
    <p:sldId id="376" r:id="rId8"/>
    <p:sldId id="397" r:id="rId9"/>
    <p:sldId id="398" r:id="rId10"/>
    <p:sldId id="465" r:id="rId11"/>
    <p:sldId id="379" r:id="rId12"/>
    <p:sldId id="380" r:id="rId13"/>
    <p:sldId id="394" r:id="rId14"/>
    <p:sldId id="467" r:id="rId15"/>
    <p:sldId id="395" r:id="rId16"/>
    <p:sldId id="441" r:id="rId17"/>
    <p:sldId id="396" r:id="rId18"/>
    <p:sldId id="443" r:id="rId19"/>
    <p:sldId id="450" r:id="rId20"/>
    <p:sldId id="448" r:id="rId21"/>
    <p:sldId id="460" r:id="rId22"/>
    <p:sldId id="444" r:id="rId23"/>
    <p:sldId id="461" r:id="rId24"/>
    <p:sldId id="446" r:id="rId25"/>
    <p:sldId id="462" r:id="rId26"/>
    <p:sldId id="463" r:id="rId27"/>
    <p:sldId id="453" r:id="rId28"/>
    <p:sldId id="454" r:id="rId29"/>
    <p:sldId id="447" r:id="rId30"/>
    <p:sldId id="452" r:id="rId31"/>
  </p:sldIdLst>
  <p:sldSz cx="18288000" cy="10287000"/>
  <p:notesSz cx="6858000" cy="9144000"/>
  <p:embeddedFontLst>
    <p:embeddedFont>
      <p:font typeface="Avenir Next LT Pro" panose="020B050402020202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Now" panose="020B0604020202020204" charset="0"/>
      <p:regular r:id="rId41"/>
      <p:bold r:id="rId42"/>
    </p:embeddedFont>
    <p:embeddedFont>
      <p:font typeface="Now Bold" panose="020B0604020202020204" charset="0"/>
      <p:regular r:id="rId43"/>
    </p:embeddedFont>
    <p:embeddedFont>
      <p:font typeface="Sailors" panose="02000000000000000000"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469" autoAdjust="0"/>
    <p:restoredTop sz="95226" autoAdjust="0"/>
  </p:normalViewPr>
  <p:slideViewPr>
    <p:cSldViewPr>
      <p:cViewPr varScale="1">
        <p:scale>
          <a:sx n="77" d="100"/>
          <a:sy n="77" d="100"/>
        </p:scale>
        <p:origin x="42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15</a:t>
            </a:fld>
            <a:endParaRPr lang="en-US"/>
          </a:p>
        </p:txBody>
      </p:sp>
    </p:spTree>
    <p:extLst>
      <p:ext uri="{BB962C8B-B14F-4D97-AF65-F5344CB8AC3E}">
        <p14:creationId xmlns:p14="http://schemas.microsoft.com/office/powerpoint/2010/main" val="409989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creativecommons.org/licenses/by-nc/4.0/deed.f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CR2"/><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11.svg"/><Relationship Id="rId2" Type="http://schemas.openxmlformats.org/officeDocument/2006/relationships/image" Target="../media/image1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svg"/><Relationship Id="rId3" Type="http://schemas.openxmlformats.org/officeDocument/2006/relationships/image" Target="../media/image13.svg"/><Relationship Id="rId7" Type="http://schemas.openxmlformats.org/officeDocument/2006/relationships/image" Target="../media/image19.svg"/><Relationship Id="rId12" Type="http://schemas.openxmlformats.org/officeDocument/2006/relationships/image" Target="../media/image26.png"/><Relationship Id="rId17" Type="http://schemas.openxmlformats.org/officeDocument/2006/relationships/image" Target="../media/image11.svg"/><Relationship Id="rId2" Type="http://schemas.openxmlformats.org/officeDocument/2006/relationships/image" Target="../media/image1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5.svg"/><Relationship Id="rId15" Type="http://schemas.openxmlformats.org/officeDocument/2006/relationships/image" Target="../media/image29.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MODULES DE FORMATION</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UN PRODUIT DE CONNAISSANCE </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210800" y="314480"/>
            <a:ext cx="7696201"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Réunion du groupe d'épargne des femmes à Ou Akol, au Cambodge. </a:t>
            </a:r>
            <a:r>
              <a:rPr lang="en-US">
                <a:solidFill>
                  <a:schemeClr val="bg1"/>
                </a:solidFill>
                <a:latin typeface="Now"/>
              </a:rPr>
              <a:t>© </a:t>
            </a:r>
            <a:r>
              <a:rPr lang="en-US" err="1">
                <a:solidFill>
                  <a:schemeClr val="bg1"/>
                </a:solidFill>
                <a:latin typeface="Now"/>
              </a:rPr>
              <a:t>Sokrith</a:t>
            </a:r>
            <a:r>
              <a:rPr lang="en-US">
                <a:solidFill>
                  <a:schemeClr val="bg1"/>
                </a:solidFill>
                <a:latin typeface="Now"/>
              </a:rPr>
              <a:t> Heng, Conservation International</a:t>
            </a:r>
          </a:p>
        </p:txBody>
      </p:sp>
      <p:pic>
        <p:nvPicPr>
          <p:cNvPr id="19" name="Picture 18">
            <a:extLst>
              <a:ext uri="{FF2B5EF4-FFF2-40B4-BE49-F238E27FC236}">
                <a16:creationId xmlns:a16="http://schemas.microsoft.com/office/drawing/2014/main" id="{39D0D0C4-D483-431A-AFC5-12324A8AA78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096410" y="8788797"/>
            <a:ext cx="3426821"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6" name="Picture 5">
            <a:extLst>
              <a:ext uri="{FF2B5EF4-FFF2-40B4-BE49-F238E27FC236}">
                <a16:creationId xmlns:a16="http://schemas.microsoft.com/office/drawing/2014/main" id="{43BC5608-F3B7-4F9C-92B6-C056B867B5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0" y="2781300"/>
            <a:ext cx="7702495" cy="1899496"/>
          </a:xfrm>
          <a:prstGeom prst="rect">
            <a:avLst/>
          </a:prstGeom>
        </p:spPr>
      </p:pic>
      <p:sp>
        <p:nvSpPr>
          <p:cNvPr id="15" name="TextBox 7">
            <a:extLst>
              <a:ext uri="{FF2B5EF4-FFF2-40B4-BE49-F238E27FC236}">
                <a16:creationId xmlns:a16="http://schemas.microsoft.com/office/drawing/2014/main" id="{236E3695-6D08-47C7-9435-48E96014207D}"/>
              </a:ext>
            </a:extLst>
          </p:cNvPr>
          <p:cNvSpPr txBox="1"/>
          <p:nvPr/>
        </p:nvSpPr>
        <p:spPr>
          <a:xfrm>
            <a:off x="768295" y="2936723"/>
            <a:ext cx="9067800" cy="2539157"/>
          </a:xfrm>
          <a:prstGeom prst="rect">
            <a:avLst/>
          </a:prstGeom>
        </p:spPr>
        <p:txBody>
          <a:bodyPr wrap="square" lIns="0" tIns="0" rIns="0" bIns="0" rtlCol="0" anchor="t">
            <a:spAutoFit/>
          </a:bodyPr>
          <a:lstStyle/>
          <a:p>
            <a:r>
              <a:rPr lang="fr-FR" sz="5500">
                <a:solidFill>
                  <a:srgbClr val="FFFFFF"/>
                </a:solidFill>
                <a:latin typeface="Now"/>
              </a:rPr>
              <a:t>Autonomisation des </a:t>
            </a:r>
          </a:p>
          <a:p>
            <a:r>
              <a:rPr lang="fr-FR" sz="5500">
                <a:solidFill>
                  <a:srgbClr val="FFFFFF"/>
                </a:solidFill>
                <a:latin typeface="Now"/>
              </a:rPr>
              <a:t> femmes dans le domaine de la conservation</a:t>
            </a:r>
            <a:endParaRPr lang="en-US" sz="5500" dirty="0">
              <a:solidFill>
                <a:srgbClr val="FFFFFF"/>
              </a:solidFill>
              <a:latin typeface="Now"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EE79F-BE13-45ED-A2BB-C201AD7BE620}"/>
              </a:ext>
            </a:extLst>
          </p:cNvPr>
          <p:cNvSpPr/>
          <p:nvPr/>
        </p:nvSpPr>
        <p:spPr>
          <a:xfrm>
            <a:off x="5943600" y="3555889"/>
            <a:ext cx="12287348" cy="605593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Évaluation de l'accessibilité, de l'inclusivité et de l'impact des activités</a:t>
            </a:r>
            <a:endParaRPr kumimoji="0" lang="en-U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26" name="Oval 25">
            <a:extLst>
              <a:ext uri="{FF2B5EF4-FFF2-40B4-BE49-F238E27FC236}">
                <a16:creationId xmlns:a16="http://schemas.microsoft.com/office/drawing/2014/main" id="{4780FD4F-2BD6-466C-AA50-5212F5E9695C}"/>
              </a:ext>
            </a:extLst>
          </p:cNvPr>
          <p:cNvSpPr/>
          <p:nvPr/>
        </p:nvSpPr>
        <p:spPr>
          <a:xfrm>
            <a:off x="10550170" y="5289613"/>
            <a:ext cx="2811906" cy="2154867"/>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ACTIVITÉ PLANIFIÉE </a:t>
            </a:r>
          </a:p>
        </p:txBody>
      </p:sp>
      <p:sp>
        <p:nvSpPr>
          <p:cNvPr id="27" name="Rectangle: Rounded Corners 26">
            <a:extLst>
              <a:ext uri="{FF2B5EF4-FFF2-40B4-BE49-F238E27FC236}">
                <a16:creationId xmlns:a16="http://schemas.microsoft.com/office/drawing/2014/main" id="{48494B4B-0C87-45B5-8318-EA562D6DB8F2}"/>
              </a:ext>
            </a:extLst>
          </p:cNvPr>
          <p:cNvSpPr/>
          <p:nvPr/>
        </p:nvSpPr>
        <p:spPr>
          <a:xfrm>
            <a:off x="14096280" y="7200900"/>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Cela contribue-t-il à notre objectif d'autonomisation des femmes ? (et comment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id="{CF8BF389-AFB5-4474-B72F-CAE294294489}"/>
              </a:ext>
            </a:extLst>
          </p:cNvPr>
          <p:cNvSpPr/>
          <p:nvPr/>
        </p:nvSpPr>
        <p:spPr>
          <a:xfrm>
            <a:off x="5681298" y="5954606"/>
            <a:ext cx="3691460"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Les femmes pourront-elles participer en toute sécurité, confortablement et sans perturber leurs autres engagements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10830DB3-F577-4FFF-B8D1-5F2F940B4A0E}"/>
              </a:ext>
            </a:extLst>
          </p:cNvPr>
          <p:cNvSpPr/>
          <p:nvPr/>
        </p:nvSpPr>
        <p:spPr>
          <a:xfrm>
            <a:off x="5955088" y="4762500"/>
            <a:ext cx="3994004" cy="921961"/>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Les femmes ciblées ont-elles les compétences nécessaires pour participer activement (ou devons-nous d'abord les développer)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D09AE8FC-5A2C-49A6-80F0-53F83F86C9EA}"/>
              </a:ext>
            </a:extLst>
          </p:cNvPr>
          <p:cNvSpPr/>
          <p:nvPr/>
        </p:nvSpPr>
        <p:spPr>
          <a:xfrm>
            <a:off x="6257439" y="7339246"/>
            <a:ext cx="3621182"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Cette activité tient-elle compte du contexte local, et est-elle appropriée ?</a:t>
            </a:r>
            <a:r>
              <a:rPr kumimoji="0" lang="en-US" sz="1800" b="0" i="0" u="none" strike="noStrike" kern="1200" cap="none" spc="0" normalizeH="0" baseline="0" noProof="0">
                <a:ln>
                  <a:noFill/>
                </a:ln>
                <a:solidFill>
                  <a:srgbClr val="FF0000"/>
                </a:solidFill>
                <a:effectLst/>
                <a:uLnTx/>
                <a:uFillTx/>
                <a:latin typeface="Calibri"/>
                <a:ea typeface="+mn-ea"/>
                <a:cs typeface="+mn-cs"/>
              </a:rPr>
              <a: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6AB2E4B1-F0F8-42ED-B31B-BDDA813F547D}"/>
              </a:ext>
            </a:extLst>
          </p:cNvPr>
          <p:cNvSpPr/>
          <p:nvPr/>
        </p:nvSpPr>
        <p:spPr>
          <a:xfrm>
            <a:off x="14246837" y="4686300"/>
            <a:ext cx="353710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Serons-nous en mesure d'évaluer la participation et les impacts de cette activité ? (et comment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FD14B6FE-A123-415A-A2D4-186FA2006E05}"/>
              </a:ext>
            </a:extLst>
          </p:cNvPr>
          <p:cNvSpPr/>
          <p:nvPr/>
        </p:nvSpPr>
        <p:spPr>
          <a:xfrm>
            <a:off x="14569867" y="5989412"/>
            <a:ext cx="3398779"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Cela s'inscrit-il dans un plan à long terme pour l'implication des femmes dans la conservation ? (et comment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4B9532C4-B943-466B-A95B-7296DDC36D49}"/>
              </a:ext>
            </a:extLst>
          </p:cNvPr>
          <p:cNvSpPr/>
          <p:nvPr/>
        </p:nvSpPr>
        <p:spPr>
          <a:xfrm>
            <a:off x="6663316" y="8572500"/>
            <a:ext cx="5424774"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Cette activité tire-t-elle parti des compétences, des compétences potentielles, des expériences et des intérêts des femmes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6DA1D577-77E8-4055-BA55-1687248FB4B4}"/>
              </a:ext>
            </a:extLst>
          </p:cNvPr>
          <p:cNvSpPr/>
          <p:nvPr/>
        </p:nvSpPr>
        <p:spPr>
          <a:xfrm>
            <a:off x="10538155" y="4305852"/>
            <a:ext cx="991548" cy="980775"/>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19B2EC6C-77F9-4E02-AEB2-0849724FBD14}"/>
              </a:ext>
            </a:extLst>
          </p:cNvPr>
          <p:cNvSpPr/>
          <p:nvPr/>
        </p:nvSpPr>
        <p:spPr>
          <a:xfrm>
            <a:off x="10111799" y="5171133"/>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47477CB5-A778-4568-B3FB-76F1C13C902F}"/>
              </a:ext>
            </a:extLst>
          </p:cNvPr>
          <p:cNvCxnSpPr>
            <a:cxnSpLocks/>
          </p:cNvCxnSpPr>
          <p:nvPr/>
        </p:nvCxnSpPr>
        <p:spPr>
          <a:xfrm flipV="1">
            <a:off x="13362076" y="6390096"/>
            <a:ext cx="795213" cy="1"/>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63FD2E3A-8B5D-4D37-8799-E4C5B9C78E6C}"/>
              </a:ext>
            </a:extLst>
          </p:cNvPr>
          <p:cNvSpPr/>
          <p:nvPr/>
        </p:nvSpPr>
        <p:spPr>
          <a:xfrm>
            <a:off x="13347992" y="5654489"/>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7A95EF-D29B-4472-9530-F4BF0BE50C3A}"/>
              </a:ext>
            </a:extLst>
          </p:cNvPr>
          <p:cNvSpPr/>
          <p:nvPr/>
        </p:nvSpPr>
        <p:spPr>
          <a:xfrm flipV="1">
            <a:off x="13280964" y="6367046"/>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E1C42018-F4C8-4330-B890-639326BB217F}"/>
              </a:ext>
            </a:extLst>
          </p:cNvPr>
          <p:cNvSpPr/>
          <p:nvPr/>
        </p:nvSpPr>
        <p:spPr>
          <a:xfrm>
            <a:off x="6076218" y="3848100"/>
            <a:ext cx="4119630" cy="570498"/>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Les femmes seront-elles impliquées de manière significative dans cette activité?</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Arrow Connector 40">
            <a:extLst>
              <a:ext uri="{FF2B5EF4-FFF2-40B4-BE49-F238E27FC236}">
                <a16:creationId xmlns:a16="http://schemas.microsoft.com/office/drawing/2014/main" id="{275C94F4-F948-4525-AF6C-66395F4A834D}"/>
              </a:ext>
            </a:extLst>
          </p:cNvPr>
          <p:cNvCxnSpPr>
            <a:cxnSpLocks/>
            <a:endCxn id="26" idx="2"/>
          </p:cNvCxnSpPr>
          <p:nvPr/>
        </p:nvCxnSpPr>
        <p:spPr>
          <a:xfrm>
            <a:off x="9415157" y="6363823"/>
            <a:ext cx="1135013" cy="3224"/>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B761DE2-B1C2-48B6-BA72-15142BC2949D}"/>
              </a:ext>
            </a:extLst>
          </p:cNvPr>
          <p:cNvSpPr/>
          <p:nvPr/>
        </p:nvSpPr>
        <p:spPr>
          <a:xfrm flipV="1">
            <a:off x="10565697" y="7444479"/>
            <a:ext cx="991548" cy="994591"/>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6FD10C94-8528-46A8-8167-756106C13E75}"/>
              </a:ext>
            </a:extLst>
          </p:cNvPr>
          <p:cNvSpPr/>
          <p:nvPr/>
        </p:nvSpPr>
        <p:spPr>
          <a:xfrm flipV="1">
            <a:off x="9894635" y="7162921"/>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Rounded Corners 46">
            <a:extLst>
              <a:ext uri="{FF2B5EF4-FFF2-40B4-BE49-F238E27FC236}">
                <a16:creationId xmlns:a16="http://schemas.microsoft.com/office/drawing/2014/main" id="{22AE4BF2-83BA-4E0A-A168-CC0748B2EB95}"/>
              </a:ext>
            </a:extLst>
          </p:cNvPr>
          <p:cNvSpPr/>
          <p:nvPr/>
        </p:nvSpPr>
        <p:spPr>
          <a:xfrm>
            <a:off x="12573000" y="8465214"/>
            <a:ext cx="5424774"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a:ln>
                  <a:noFill/>
                </a:ln>
                <a:solidFill>
                  <a:srgbClr val="FF0000"/>
                </a:solidFill>
                <a:effectLst/>
                <a:uLnTx/>
                <a:uFillTx/>
                <a:latin typeface="Calibri"/>
                <a:ea typeface="+mn-ea"/>
                <a:cs typeface="+mn-cs"/>
              </a:rPr>
              <a:t>*Et y a-t-il des garanties en place au cas où cette activité aurait des impacts sociaux ou domestiques négatifs ?</a:t>
            </a:r>
            <a:endParaRPr kumimoji="0" lang="en-US" sz="1800" b="0" i="1" u="none" strike="noStrike" kern="1200" cap="none" spc="0" normalizeH="0" baseline="0" noProof="0">
              <a:ln>
                <a:noFill/>
              </a:ln>
              <a:solidFill>
                <a:srgbClr val="FF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D6D658A0-A822-4A0E-B263-AB34D4A56739}"/>
              </a:ext>
            </a:extLst>
          </p:cNvPr>
          <p:cNvSpPr/>
          <p:nvPr/>
        </p:nvSpPr>
        <p:spPr>
          <a:xfrm>
            <a:off x="13982026" y="512348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C698E92E-0F5D-46CF-A142-836BDEB799BB}"/>
              </a:ext>
            </a:extLst>
          </p:cNvPr>
          <p:cNvSpPr/>
          <p:nvPr/>
        </p:nvSpPr>
        <p:spPr>
          <a:xfrm>
            <a:off x="10211089" y="4031501"/>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107AA04F-E537-4D33-9BF4-41B195DCC9CA}"/>
              </a:ext>
            </a:extLst>
          </p:cNvPr>
          <p:cNvSpPr/>
          <p:nvPr/>
        </p:nvSpPr>
        <p:spPr>
          <a:xfrm>
            <a:off x="9947912" y="4992198"/>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1477B436-C549-4DDF-B87B-EBA67FA00940}"/>
              </a:ext>
            </a:extLst>
          </p:cNvPr>
          <p:cNvSpPr/>
          <p:nvPr/>
        </p:nvSpPr>
        <p:spPr>
          <a:xfrm>
            <a:off x="9348978" y="6176658"/>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5AF417D0-3D36-41EE-B830-7A43EE914846}"/>
              </a:ext>
            </a:extLst>
          </p:cNvPr>
          <p:cNvSpPr/>
          <p:nvPr/>
        </p:nvSpPr>
        <p:spPr>
          <a:xfrm>
            <a:off x="9830050" y="7560389"/>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CC807CCF-EE74-4C9E-A12B-B9F3E2AC4FB9}"/>
              </a:ext>
            </a:extLst>
          </p:cNvPr>
          <p:cNvSpPr/>
          <p:nvPr/>
        </p:nvSpPr>
        <p:spPr>
          <a:xfrm>
            <a:off x="10151601" y="828781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0126A5AD-F798-4EC5-A82B-BFF50A3891A3}"/>
              </a:ext>
            </a:extLst>
          </p:cNvPr>
          <p:cNvSpPr/>
          <p:nvPr/>
        </p:nvSpPr>
        <p:spPr>
          <a:xfrm>
            <a:off x="13829413" y="7192995"/>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Rounded Corners 55">
            <a:extLst>
              <a:ext uri="{FF2B5EF4-FFF2-40B4-BE49-F238E27FC236}">
                <a16:creationId xmlns:a16="http://schemas.microsoft.com/office/drawing/2014/main" id="{7D4FC5EC-0D33-408A-909A-D64200163364}"/>
              </a:ext>
            </a:extLst>
          </p:cNvPr>
          <p:cNvSpPr/>
          <p:nvPr/>
        </p:nvSpPr>
        <p:spPr>
          <a:xfrm>
            <a:off x="14263673" y="624547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7DBC5423-658B-4066-89B5-A818AA7D62D5}"/>
              </a:ext>
            </a:extLst>
          </p:cNvPr>
          <p:cNvSpPr txBox="1"/>
          <p:nvPr/>
        </p:nvSpPr>
        <p:spPr>
          <a:xfrm>
            <a:off x="7543800" y="1346418"/>
            <a:ext cx="10599216"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Vous pouvez utiliser ce cadre comme un guide pour évaluer comment vos activités planifiées pourraient contribuer à votre objectif d'implication des femmes dans la conservation</a:t>
            </a:r>
            <a:r>
              <a:rPr kumimoji="0" lang="pt-BR" sz="2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 </a:t>
            </a:r>
            <a:endParaRPr kumimoji="0" lang="en-US" sz="26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Exemples:</a:t>
            </a:r>
            <a:endParaRPr kumimoji="0" lang="en-US" sz="2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58" name="AutoShape 2">
            <a:extLst>
              <a:ext uri="{FF2B5EF4-FFF2-40B4-BE49-F238E27FC236}">
                <a16:creationId xmlns:a16="http://schemas.microsoft.com/office/drawing/2014/main" id="{CA5270D4-5F3D-41C2-ADD3-6BA5B0FDA600}"/>
              </a:ext>
            </a:extLst>
          </p:cNvPr>
          <p:cNvSpPr/>
          <p:nvPr/>
        </p:nvSpPr>
        <p:spPr>
          <a:xfrm flipH="1" flipV="1">
            <a:off x="7315200" y="1425330"/>
            <a:ext cx="0" cy="1660770"/>
          </a:xfrm>
          <a:prstGeom prst="line">
            <a:avLst/>
          </a:prstGeom>
          <a:ln w="28575" cap="rnd">
            <a:solidFill>
              <a:schemeClr val="bg1"/>
            </a:solidFill>
            <a:prstDash val="sysDot"/>
            <a:headEnd type="none" w="sm" len="sm"/>
            <a:tailEnd type="none" w="sm" len="sm"/>
          </a:ln>
        </p:spPr>
      </p:sp>
      <p:pic>
        <p:nvPicPr>
          <p:cNvPr id="44" name="Picture 43">
            <a:extLst>
              <a:ext uri="{FF2B5EF4-FFF2-40B4-BE49-F238E27FC236}">
                <a16:creationId xmlns:a16="http://schemas.microsoft.com/office/drawing/2014/main" id="{E4E516C5-C637-438E-9709-F2C63F7C38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885" y="3875924"/>
            <a:ext cx="5650315" cy="5415868"/>
          </a:xfrm>
          <a:prstGeom prst="rect">
            <a:avLst/>
          </a:prstGeom>
        </p:spPr>
      </p:pic>
    </p:spTree>
    <p:extLst>
      <p:ext uri="{BB962C8B-B14F-4D97-AF65-F5344CB8AC3E}">
        <p14:creationId xmlns:p14="http://schemas.microsoft.com/office/powerpoint/2010/main" val="1720647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EE79F-BE13-45ED-A2BB-C201AD7BE620}"/>
              </a:ext>
            </a:extLst>
          </p:cNvPr>
          <p:cNvSpPr/>
          <p:nvPr/>
        </p:nvSpPr>
        <p:spPr>
          <a:xfrm>
            <a:off x="5943600" y="3555889"/>
            <a:ext cx="12287348" cy="605593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Évaluation de l'accessibilité, de l'inclusivité et de l'impact des activités</a:t>
            </a:r>
            <a:endParaRPr kumimoji="0" lang="en-U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26" name="Oval 25">
            <a:extLst>
              <a:ext uri="{FF2B5EF4-FFF2-40B4-BE49-F238E27FC236}">
                <a16:creationId xmlns:a16="http://schemas.microsoft.com/office/drawing/2014/main" id="{4780FD4F-2BD6-466C-AA50-5212F5E9695C}"/>
              </a:ext>
            </a:extLst>
          </p:cNvPr>
          <p:cNvSpPr/>
          <p:nvPr/>
        </p:nvSpPr>
        <p:spPr>
          <a:xfrm>
            <a:off x="10550170" y="5289613"/>
            <a:ext cx="2811906" cy="2154867"/>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ACTIVITÉ PLANIFIÉE </a:t>
            </a:r>
          </a:p>
        </p:txBody>
      </p:sp>
      <p:sp>
        <p:nvSpPr>
          <p:cNvPr id="27" name="Rectangle: Rounded Corners 26">
            <a:extLst>
              <a:ext uri="{FF2B5EF4-FFF2-40B4-BE49-F238E27FC236}">
                <a16:creationId xmlns:a16="http://schemas.microsoft.com/office/drawing/2014/main" id="{48494B4B-0C87-45B5-8318-EA562D6DB8F2}"/>
              </a:ext>
            </a:extLst>
          </p:cNvPr>
          <p:cNvSpPr/>
          <p:nvPr/>
        </p:nvSpPr>
        <p:spPr>
          <a:xfrm>
            <a:off x="14096280" y="7200900"/>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Cela contribue-t-il à notre objectif d'autonomisation des femmes ? (et comment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id="{CF8BF389-AFB5-4474-B72F-CAE294294489}"/>
              </a:ext>
            </a:extLst>
          </p:cNvPr>
          <p:cNvSpPr/>
          <p:nvPr/>
        </p:nvSpPr>
        <p:spPr>
          <a:xfrm>
            <a:off x="5681298" y="5954606"/>
            <a:ext cx="3691460"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Les femmes pourront-elles participer en toute sécurité, confortablement et sans perturber leurs autres engagements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10830DB3-F577-4FFF-B8D1-5F2F940B4A0E}"/>
              </a:ext>
            </a:extLst>
          </p:cNvPr>
          <p:cNvSpPr/>
          <p:nvPr/>
        </p:nvSpPr>
        <p:spPr>
          <a:xfrm>
            <a:off x="5955088" y="4762500"/>
            <a:ext cx="3994004" cy="921961"/>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Les femmes ciblées ont-elles les compétences nécessaires pour participer activement (ou devons-nous d'abord les développer)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D09AE8FC-5A2C-49A6-80F0-53F83F86C9EA}"/>
              </a:ext>
            </a:extLst>
          </p:cNvPr>
          <p:cNvSpPr/>
          <p:nvPr/>
        </p:nvSpPr>
        <p:spPr>
          <a:xfrm>
            <a:off x="6257439" y="7339246"/>
            <a:ext cx="3621182"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Cette activité tient-elle compte du contexte local, et est-elle appropriée ?</a:t>
            </a:r>
            <a:r>
              <a:rPr kumimoji="0" lang="en-US" sz="1800" b="0" i="0" u="none" strike="noStrike" kern="1200" cap="none" spc="0" normalizeH="0" baseline="0" noProof="0">
                <a:ln>
                  <a:noFill/>
                </a:ln>
                <a:solidFill>
                  <a:srgbClr val="FF0000"/>
                </a:solidFill>
                <a:effectLst/>
                <a:uLnTx/>
                <a:uFillTx/>
                <a:latin typeface="Calibri"/>
                <a:ea typeface="+mn-ea"/>
                <a:cs typeface="+mn-cs"/>
              </a:rPr>
              <a: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6AB2E4B1-F0F8-42ED-B31B-BDDA813F547D}"/>
              </a:ext>
            </a:extLst>
          </p:cNvPr>
          <p:cNvSpPr/>
          <p:nvPr/>
        </p:nvSpPr>
        <p:spPr>
          <a:xfrm>
            <a:off x="14246837" y="4686300"/>
            <a:ext cx="353710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Serons-nous en mesure d'évaluer la participation et les impacts de cette activité ? (et comment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FD14B6FE-A123-415A-A2D4-186FA2006E05}"/>
              </a:ext>
            </a:extLst>
          </p:cNvPr>
          <p:cNvSpPr/>
          <p:nvPr/>
        </p:nvSpPr>
        <p:spPr>
          <a:xfrm>
            <a:off x="14569867" y="5989412"/>
            <a:ext cx="3398779"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Cela s'inscrit-il dans un plan à long terme pour l'implication des femmes dans la conservation ? (et comment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4B9532C4-B943-466B-A95B-7296DDC36D49}"/>
              </a:ext>
            </a:extLst>
          </p:cNvPr>
          <p:cNvSpPr/>
          <p:nvPr/>
        </p:nvSpPr>
        <p:spPr>
          <a:xfrm>
            <a:off x="6663316" y="8572500"/>
            <a:ext cx="5424774"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Cette activité tire-t-elle parti des compétences, des compétences potentielles, des expériences et des intérêts des femmes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6DA1D577-77E8-4055-BA55-1687248FB4B4}"/>
              </a:ext>
            </a:extLst>
          </p:cNvPr>
          <p:cNvSpPr/>
          <p:nvPr/>
        </p:nvSpPr>
        <p:spPr>
          <a:xfrm>
            <a:off x="10538155" y="4305852"/>
            <a:ext cx="991548" cy="980775"/>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19B2EC6C-77F9-4E02-AEB2-0849724FBD14}"/>
              </a:ext>
            </a:extLst>
          </p:cNvPr>
          <p:cNvSpPr/>
          <p:nvPr/>
        </p:nvSpPr>
        <p:spPr>
          <a:xfrm>
            <a:off x="10111799" y="5171133"/>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47477CB5-A778-4568-B3FB-76F1C13C902F}"/>
              </a:ext>
            </a:extLst>
          </p:cNvPr>
          <p:cNvCxnSpPr>
            <a:cxnSpLocks/>
          </p:cNvCxnSpPr>
          <p:nvPr/>
        </p:nvCxnSpPr>
        <p:spPr>
          <a:xfrm flipV="1">
            <a:off x="13362076" y="6390096"/>
            <a:ext cx="795213" cy="1"/>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63FD2E3A-8B5D-4D37-8799-E4C5B9C78E6C}"/>
              </a:ext>
            </a:extLst>
          </p:cNvPr>
          <p:cNvSpPr/>
          <p:nvPr/>
        </p:nvSpPr>
        <p:spPr>
          <a:xfrm>
            <a:off x="13347992" y="5654489"/>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7A95EF-D29B-4472-9530-F4BF0BE50C3A}"/>
              </a:ext>
            </a:extLst>
          </p:cNvPr>
          <p:cNvSpPr/>
          <p:nvPr/>
        </p:nvSpPr>
        <p:spPr>
          <a:xfrm flipV="1">
            <a:off x="13280964" y="6367046"/>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E1C42018-F4C8-4330-B890-639326BB217F}"/>
              </a:ext>
            </a:extLst>
          </p:cNvPr>
          <p:cNvSpPr/>
          <p:nvPr/>
        </p:nvSpPr>
        <p:spPr>
          <a:xfrm>
            <a:off x="6076218" y="3848100"/>
            <a:ext cx="4119630" cy="570498"/>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mn-cs"/>
              </a:rPr>
              <a:t>Les femmes seront-elles impliquées de manière significative dans cette activité?</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Arrow Connector 40">
            <a:extLst>
              <a:ext uri="{FF2B5EF4-FFF2-40B4-BE49-F238E27FC236}">
                <a16:creationId xmlns:a16="http://schemas.microsoft.com/office/drawing/2014/main" id="{275C94F4-F948-4525-AF6C-66395F4A834D}"/>
              </a:ext>
            </a:extLst>
          </p:cNvPr>
          <p:cNvCxnSpPr>
            <a:cxnSpLocks/>
            <a:endCxn id="26" idx="2"/>
          </p:cNvCxnSpPr>
          <p:nvPr/>
        </p:nvCxnSpPr>
        <p:spPr>
          <a:xfrm>
            <a:off x="9415157" y="6363823"/>
            <a:ext cx="1135013" cy="3224"/>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B761DE2-B1C2-48B6-BA72-15142BC2949D}"/>
              </a:ext>
            </a:extLst>
          </p:cNvPr>
          <p:cNvSpPr/>
          <p:nvPr/>
        </p:nvSpPr>
        <p:spPr>
          <a:xfrm flipV="1">
            <a:off x="10565697" y="7444479"/>
            <a:ext cx="991548" cy="994591"/>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6FD10C94-8528-46A8-8167-756106C13E75}"/>
              </a:ext>
            </a:extLst>
          </p:cNvPr>
          <p:cNvSpPr/>
          <p:nvPr/>
        </p:nvSpPr>
        <p:spPr>
          <a:xfrm flipV="1">
            <a:off x="9894635" y="7162921"/>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Rounded Corners 46">
            <a:extLst>
              <a:ext uri="{FF2B5EF4-FFF2-40B4-BE49-F238E27FC236}">
                <a16:creationId xmlns:a16="http://schemas.microsoft.com/office/drawing/2014/main" id="{22AE4BF2-83BA-4E0A-A168-CC0748B2EB95}"/>
              </a:ext>
            </a:extLst>
          </p:cNvPr>
          <p:cNvSpPr/>
          <p:nvPr/>
        </p:nvSpPr>
        <p:spPr>
          <a:xfrm>
            <a:off x="12573000" y="8465214"/>
            <a:ext cx="5424774"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a:ln>
                  <a:noFill/>
                </a:ln>
                <a:solidFill>
                  <a:srgbClr val="FF0000"/>
                </a:solidFill>
                <a:effectLst/>
                <a:uLnTx/>
                <a:uFillTx/>
                <a:latin typeface="Calibri"/>
                <a:ea typeface="+mn-ea"/>
                <a:cs typeface="+mn-cs"/>
              </a:rPr>
              <a:t>*Et y a-t-il des garanties en place au cas où cette activité aurait des impacts sociaux ou domestiques négatifs ?</a:t>
            </a:r>
            <a:endParaRPr kumimoji="0" lang="en-US" sz="1800" b="0" i="1" u="none" strike="noStrike" kern="1200" cap="none" spc="0" normalizeH="0" baseline="0" noProof="0">
              <a:ln>
                <a:noFill/>
              </a:ln>
              <a:solidFill>
                <a:srgbClr val="FF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D6D658A0-A822-4A0E-B263-AB34D4A56739}"/>
              </a:ext>
            </a:extLst>
          </p:cNvPr>
          <p:cNvSpPr/>
          <p:nvPr/>
        </p:nvSpPr>
        <p:spPr>
          <a:xfrm>
            <a:off x="13982026" y="512348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C698E92E-0F5D-46CF-A142-836BDEB799BB}"/>
              </a:ext>
            </a:extLst>
          </p:cNvPr>
          <p:cNvSpPr/>
          <p:nvPr/>
        </p:nvSpPr>
        <p:spPr>
          <a:xfrm>
            <a:off x="10211089" y="4031501"/>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107AA04F-E537-4D33-9BF4-41B195DCC9CA}"/>
              </a:ext>
            </a:extLst>
          </p:cNvPr>
          <p:cNvSpPr/>
          <p:nvPr/>
        </p:nvSpPr>
        <p:spPr>
          <a:xfrm>
            <a:off x="9947912" y="4992198"/>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1477B436-C549-4DDF-B87B-EBA67FA00940}"/>
              </a:ext>
            </a:extLst>
          </p:cNvPr>
          <p:cNvSpPr/>
          <p:nvPr/>
        </p:nvSpPr>
        <p:spPr>
          <a:xfrm>
            <a:off x="9348978" y="6176658"/>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5AF417D0-3D36-41EE-B830-7A43EE914846}"/>
              </a:ext>
            </a:extLst>
          </p:cNvPr>
          <p:cNvSpPr/>
          <p:nvPr/>
        </p:nvSpPr>
        <p:spPr>
          <a:xfrm>
            <a:off x="9830050" y="7560389"/>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CC807CCF-EE74-4C9E-A12B-B9F3E2AC4FB9}"/>
              </a:ext>
            </a:extLst>
          </p:cNvPr>
          <p:cNvSpPr/>
          <p:nvPr/>
        </p:nvSpPr>
        <p:spPr>
          <a:xfrm>
            <a:off x="10151601" y="828781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0126A5AD-F798-4EC5-A82B-BFF50A3891A3}"/>
              </a:ext>
            </a:extLst>
          </p:cNvPr>
          <p:cNvSpPr/>
          <p:nvPr/>
        </p:nvSpPr>
        <p:spPr>
          <a:xfrm>
            <a:off x="13829413" y="7192995"/>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Rounded Corners 55">
            <a:extLst>
              <a:ext uri="{FF2B5EF4-FFF2-40B4-BE49-F238E27FC236}">
                <a16:creationId xmlns:a16="http://schemas.microsoft.com/office/drawing/2014/main" id="{7D4FC5EC-0D33-408A-909A-D64200163364}"/>
              </a:ext>
            </a:extLst>
          </p:cNvPr>
          <p:cNvSpPr/>
          <p:nvPr/>
        </p:nvSpPr>
        <p:spPr>
          <a:xfrm>
            <a:off x="14263673" y="624547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7DBC5423-658B-4066-89B5-A818AA7D62D5}"/>
              </a:ext>
            </a:extLst>
          </p:cNvPr>
          <p:cNvSpPr txBox="1"/>
          <p:nvPr/>
        </p:nvSpPr>
        <p:spPr>
          <a:xfrm>
            <a:off x="7543800" y="1346418"/>
            <a:ext cx="10599216"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Vous pouvez utiliser ce cadre comme un guide pour évaluer comment vos activités planifiées pourraient contribuer à votre objectif d'implication des femmes dans la conservation</a:t>
            </a:r>
            <a:r>
              <a:rPr kumimoji="0" lang="pt-BR" sz="2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 </a:t>
            </a:r>
            <a:endParaRPr kumimoji="0" lang="en-US" sz="26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Exemples:</a:t>
            </a:r>
            <a:endParaRPr kumimoji="0" lang="en-US" sz="2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58" name="AutoShape 2">
            <a:extLst>
              <a:ext uri="{FF2B5EF4-FFF2-40B4-BE49-F238E27FC236}">
                <a16:creationId xmlns:a16="http://schemas.microsoft.com/office/drawing/2014/main" id="{CA5270D4-5F3D-41C2-ADD3-6BA5B0FDA600}"/>
              </a:ext>
            </a:extLst>
          </p:cNvPr>
          <p:cNvSpPr/>
          <p:nvPr/>
        </p:nvSpPr>
        <p:spPr>
          <a:xfrm flipH="1" flipV="1">
            <a:off x="7315200" y="1425330"/>
            <a:ext cx="0" cy="1660770"/>
          </a:xfrm>
          <a:prstGeom prst="line">
            <a:avLst/>
          </a:prstGeom>
          <a:ln w="28575" cap="rnd">
            <a:solidFill>
              <a:schemeClr val="bg1"/>
            </a:solidFill>
            <a:prstDash val="sysDot"/>
            <a:headEnd type="none" w="sm" len="sm"/>
            <a:tailEnd type="none" w="sm" len="sm"/>
          </a:ln>
        </p:spPr>
      </p:sp>
      <p:sp>
        <p:nvSpPr>
          <p:cNvPr id="45" name="Rectangle 44">
            <a:extLst>
              <a:ext uri="{FF2B5EF4-FFF2-40B4-BE49-F238E27FC236}">
                <a16:creationId xmlns:a16="http://schemas.microsoft.com/office/drawing/2014/main" id="{4B1FA41B-5D6A-43D0-AED0-1B460DE419FA}"/>
              </a:ext>
            </a:extLst>
          </p:cNvPr>
          <p:cNvSpPr/>
          <p:nvPr/>
        </p:nvSpPr>
        <p:spPr>
          <a:xfrm>
            <a:off x="457200" y="4305853"/>
            <a:ext cx="5392440" cy="5322600"/>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a:solidFill>
                  <a:schemeClr val="bg1"/>
                </a:solidFill>
                <a:latin typeface="Now" panose="020B0604020202020204" charset="0"/>
              </a:rPr>
              <a:t>Si la réponse à l'une de ces questions est « non », réfléchissez : pourquoi pas ? </a:t>
            </a:r>
          </a:p>
          <a:p>
            <a:endParaRPr lang="fr-FR" sz="2800">
              <a:solidFill>
                <a:schemeClr val="bg1"/>
              </a:solidFill>
              <a:latin typeface="Now" panose="020B0604020202020204" charset="0"/>
            </a:endParaRPr>
          </a:p>
          <a:p>
            <a:r>
              <a:rPr lang="fr-FR" sz="2800">
                <a:solidFill>
                  <a:schemeClr val="bg1"/>
                </a:solidFill>
                <a:latin typeface="Now" panose="020B0604020202020204" charset="0"/>
              </a:rPr>
              <a:t>Sommes-nous capables de changer cela de manière responsable dans le cadre de notre projet et de la capacité de notre organisation ? </a:t>
            </a:r>
          </a:p>
          <a:p>
            <a:endParaRPr lang="fr-FR" sz="2800">
              <a:solidFill>
                <a:schemeClr val="bg1"/>
              </a:solidFill>
              <a:latin typeface="Now" panose="020B0604020202020204" charset="0"/>
            </a:endParaRPr>
          </a:p>
          <a:p>
            <a:r>
              <a:rPr lang="fr-FR" sz="2800">
                <a:solidFill>
                  <a:schemeClr val="bg1"/>
                </a:solidFill>
                <a:latin typeface="Now" panose="020B0604020202020204" charset="0"/>
              </a:rPr>
              <a:t>Comment ?</a:t>
            </a:r>
            <a:endParaRPr lang="en-US" sz="2800">
              <a:solidFill>
                <a:schemeClr val="bg1"/>
              </a:solidFill>
              <a:latin typeface="Now" panose="020B0604020202020204" charset="0"/>
            </a:endParaRPr>
          </a:p>
        </p:txBody>
      </p:sp>
    </p:spTree>
    <p:extLst>
      <p:ext uri="{BB962C8B-B14F-4D97-AF65-F5344CB8AC3E}">
        <p14:creationId xmlns:p14="http://schemas.microsoft.com/office/powerpoint/2010/main" val="364803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a:latin typeface="Avenir Next LT Pro" panose="020B0504020202020204" pitchFamily="34" charset="0"/>
                <a:cs typeface="Aharoni" panose="02010803020104030203" pitchFamily="2" charset="-79"/>
              </a:rPr>
              <a:t>Incorporation du cadre dans la planification et la mise en œuvre</a:t>
            </a:r>
            <a:endParaRPr kumimoji="0" lang="en-U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57" name="TextBox 56">
            <a:extLst>
              <a:ext uri="{FF2B5EF4-FFF2-40B4-BE49-F238E27FC236}">
                <a16:creationId xmlns:a16="http://schemas.microsoft.com/office/drawing/2014/main" id="{7DBC5423-658B-4066-89B5-A818AA7D62D5}"/>
              </a:ext>
            </a:extLst>
          </p:cNvPr>
          <p:cNvSpPr txBox="1"/>
          <p:nvPr/>
        </p:nvSpPr>
        <p:spPr>
          <a:xfrm>
            <a:off x="759538" y="3685487"/>
            <a:ext cx="6250861" cy="5262979"/>
          </a:xfrm>
          <a:prstGeom prst="rect">
            <a:avLst/>
          </a:prstGeom>
          <a:noFill/>
        </p:spPr>
        <p:txBody>
          <a:bodyPr wrap="square">
            <a:spAutoFit/>
          </a:bodyPr>
          <a:lstStyle/>
          <a:p>
            <a:r>
              <a:rPr lang="fr-FR" sz="2800">
                <a:latin typeface="Avenir Next LT Pro" panose="020B0504020202020204" pitchFamily="34" charset="0"/>
              </a:rPr>
              <a:t>Les étapes de ce cadre se chevaucheront généralement et seront revisitées tout au long du cycle du projet. </a:t>
            </a:r>
          </a:p>
          <a:p>
            <a:endParaRPr lang="fr-FR" sz="2800">
              <a:latin typeface="Avenir Next LT Pro" panose="020B0504020202020204" pitchFamily="34" charset="0"/>
            </a:endParaRPr>
          </a:p>
          <a:p>
            <a:r>
              <a:rPr lang="fr-FR" sz="2800">
                <a:latin typeface="Avenir Next LT Pro" panose="020B0504020202020204" pitchFamily="34" charset="0"/>
              </a:rPr>
              <a:t>Dans la mesure du possible, ces étapes doivent être intégrées dans la planification du projet afin de concevoir et de proposer un projet inclusif optimal - mais si cela n'est pas possible, elles doivent être intégrées le plus tôt possible. </a:t>
            </a:r>
            <a:endParaRPr lang="en-US" sz="2800">
              <a:latin typeface="Avenir Next LT Pro" panose="020B0504020202020204" pitchFamily="34" charset="0"/>
            </a:endParaRPr>
          </a:p>
        </p:txBody>
      </p:sp>
      <p:sp>
        <p:nvSpPr>
          <p:cNvPr id="58" name="AutoShape 2">
            <a:extLst>
              <a:ext uri="{FF2B5EF4-FFF2-40B4-BE49-F238E27FC236}">
                <a16:creationId xmlns:a16="http://schemas.microsoft.com/office/drawing/2014/main" id="{CA5270D4-5F3D-41C2-ADD3-6BA5B0FDA600}"/>
              </a:ext>
            </a:extLst>
          </p:cNvPr>
          <p:cNvSpPr/>
          <p:nvPr/>
        </p:nvSpPr>
        <p:spPr>
          <a:xfrm flipV="1">
            <a:off x="381000" y="3238500"/>
            <a:ext cx="3581400" cy="0"/>
          </a:xfrm>
          <a:prstGeom prst="line">
            <a:avLst/>
          </a:prstGeom>
          <a:ln w="28575" cap="rnd">
            <a:solidFill>
              <a:schemeClr val="bg1"/>
            </a:solidFill>
            <a:prstDash val="sysDot"/>
            <a:headEnd type="none" w="sm" len="sm"/>
            <a:tailEnd type="none" w="sm" len="sm"/>
          </a:ln>
        </p:spPr>
      </p:sp>
      <p:sp>
        <p:nvSpPr>
          <p:cNvPr id="44" name="Oval 43">
            <a:extLst>
              <a:ext uri="{FF2B5EF4-FFF2-40B4-BE49-F238E27FC236}">
                <a16:creationId xmlns:a16="http://schemas.microsoft.com/office/drawing/2014/main" id="{E59A7D0A-7985-45A9-968D-4A304EAB24C5}"/>
              </a:ext>
            </a:extLst>
          </p:cNvPr>
          <p:cNvSpPr/>
          <p:nvPr/>
        </p:nvSpPr>
        <p:spPr>
          <a:xfrm>
            <a:off x="7413720" y="7481696"/>
            <a:ext cx="2811906"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600">
                <a:solidFill>
                  <a:schemeClr val="bg1"/>
                </a:solidFill>
                <a:latin typeface="+mj-lt"/>
              </a:rPr>
              <a:t>planification</a:t>
            </a:r>
          </a:p>
        </p:txBody>
      </p:sp>
      <p:sp>
        <p:nvSpPr>
          <p:cNvPr id="45" name="Oval 44">
            <a:extLst>
              <a:ext uri="{FF2B5EF4-FFF2-40B4-BE49-F238E27FC236}">
                <a16:creationId xmlns:a16="http://schemas.microsoft.com/office/drawing/2014/main" id="{6B7A12EB-7B1A-4869-920C-9449028C9137}"/>
              </a:ext>
            </a:extLst>
          </p:cNvPr>
          <p:cNvSpPr/>
          <p:nvPr/>
        </p:nvSpPr>
        <p:spPr>
          <a:xfrm>
            <a:off x="11141328"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latin typeface="+mj-lt"/>
              </a:rPr>
              <a:t>activités</a:t>
            </a:r>
          </a:p>
        </p:txBody>
      </p:sp>
      <p:sp>
        <p:nvSpPr>
          <p:cNvPr id="46" name="Oval 45">
            <a:extLst>
              <a:ext uri="{FF2B5EF4-FFF2-40B4-BE49-F238E27FC236}">
                <a16:creationId xmlns:a16="http://schemas.microsoft.com/office/drawing/2014/main" id="{28E15502-7DCF-4692-AF9F-AFB2E23FAC2A}"/>
              </a:ext>
            </a:extLst>
          </p:cNvPr>
          <p:cNvSpPr/>
          <p:nvPr/>
        </p:nvSpPr>
        <p:spPr>
          <a:xfrm>
            <a:off x="14741122" y="7476662"/>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a:solidFill>
                  <a:schemeClr val="bg1"/>
                </a:solidFill>
                <a:latin typeface="+mj-lt"/>
              </a:rPr>
              <a:t>évaluation</a:t>
            </a:r>
          </a:p>
        </p:txBody>
      </p:sp>
      <p:cxnSp>
        <p:nvCxnSpPr>
          <p:cNvPr id="48" name="Connector: Elbow 47">
            <a:extLst>
              <a:ext uri="{FF2B5EF4-FFF2-40B4-BE49-F238E27FC236}">
                <a16:creationId xmlns:a16="http://schemas.microsoft.com/office/drawing/2014/main" id="{441D77C8-07B1-429E-A1B1-4F8AAD5DEF8D}"/>
              </a:ext>
            </a:extLst>
          </p:cNvPr>
          <p:cNvCxnSpPr>
            <a:cxnSpLocks/>
            <a:stCxn id="46" idx="4"/>
            <a:endCxn id="44" idx="4"/>
          </p:cNvCxnSpPr>
          <p:nvPr/>
        </p:nvCxnSpPr>
        <p:spPr>
          <a:xfrm rot="5400000">
            <a:off x="12416950" y="5351189"/>
            <a:ext cx="5034" cy="7199588"/>
          </a:xfrm>
          <a:prstGeom prst="bentConnector3">
            <a:avLst>
              <a:gd name="adj1" fmla="val 4641120"/>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B2AFC2F-5857-4CFA-84BB-D1895F5337E4}"/>
              </a:ext>
            </a:extLst>
          </p:cNvPr>
          <p:cNvCxnSpPr>
            <a:cxnSpLocks/>
            <a:stCxn id="44" idx="6"/>
            <a:endCxn id="45" idx="2"/>
          </p:cNvCxnSpPr>
          <p:nvPr/>
        </p:nvCxnSpPr>
        <p:spPr>
          <a:xfrm>
            <a:off x="10225626" y="8217598"/>
            <a:ext cx="915702" cy="0"/>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B554710-9145-4D86-B3D5-FF643BDBFAFF}"/>
              </a:ext>
            </a:extLst>
          </p:cNvPr>
          <p:cNvCxnSpPr>
            <a:cxnSpLocks/>
            <a:stCxn id="45" idx="6"/>
            <a:endCxn id="46" idx="2"/>
          </p:cNvCxnSpPr>
          <p:nvPr/>
        </p:nvCxnSpPr>
        <p:spPr>
          <a:xfrm flipV="1">
            <a:off x="13697606" y="8212564"/>
            <a:ext cx="1043516" cy="5034"/>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60" name="Right Brace 59">
            <a:extLst>
              <a:ext uri="{FF2B5EF4-FFF2-40B4-BE49-F238E27FC236}">
                <a16:creationId xmlns:a16="http://schemas.microsoft.com/office/drawing/2014/main" id="{8BD85DF6-636D-4DA6-B32E-72D08A708809}"/>
              </a:ext>
            </a:extLst>
          </p:cNvPr>
          <p:cNvSpPr/>
          <p:nvPr/>
        </p:nvSpPr>
        <p:spPr>
          <a:xfrm rot="16200000">
            <a:off x="12334774" y="4231203"/>
            <a:ext cx="303958" cy="6069043"/>
          </a:xfrm>
          <a:prstGeom prst="rightBrace">
            <a:avLst/>
          </a:prstGeom>
          <a:ln w="127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latin typeface="+mj-lt"/>
            </a:endParaRPr>
          </a:p>
        </p:txBody>
      </p:sp>
      <p:pic>
        <p:nvPicPr>
          <p:cNvPr id="15" name="Picture 14">
            <a:extLst>
              <a:ext uri="{FF2B5EF4-FFF2-40B4-BE49-F238E27FC236}">
                <a16:creationId xmlns:a16="http://schemas.microsoft.com/office/drawing/2014/main" id="{5DB796B0-EBD1-4CC5-9188-B40341E362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65885" y="1562100"/>
            <a:ext cx="5650315" cy="5415868"/>
          </a:xfrm>
          <a:prstGeom prst="rect">
            <a:avLst/>
          </a:prstGeom>
        </p:spPr>
      </p:pic>
    </p:spTree>
    <p:extLst>
      <p:ext uri="{BB962C8B-B14F-4D97-AF65-F5344CB8AC3E}">
        <p14:creationId xmlns:p14="http://schemas.microsoft.com/office/powerpoint/2010/main" val="245703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9A05C-B375-435B-98EA-81E8CA7BDB27}"/>
              </a:ext>
            </a:extLst>
          </p:cNvPr>
          <p:cNvSpPr/>
          <p:nvPr/>
        </p:nvSpPr>
        <p:spPr>
          <a:xfrm>
            <a:off x="381000" y="3235761"/>
            <a:ext cx="17373600" cy="678453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57" name="TextBox 56">
            <a:extLst>
              <a:ext uri="{FF2B5EF4-FFF2-40B4-BE49-F238E27FC236}">
                <a16:creationId xmlns:a16="http://schemas.microsoft.com/office/drawing/2014/main" id="{7DBC5423-658B-4066-89B5-A818AA7D62D5}"/>
              </a:ext>
            </a:extLst>
          </p:cNvPr>
          <p:cNvSpPr txBox="1"/>
          <p:nvPr/>
        </p:nvSpPr>
        <p:spPr>
          <a:xfrm>
            <a:off x="533400" y="3351193"/>
            <a:ext cx="625086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Exemples</a:t>
            </a:r>
            <a:endParaRPr kumimoji="0" lang="en-US" sz="2800" b="0" i="0" u="none" strike="noStrike" kern="1200" cap="none" spc="0" normalizeH="0" baseline="0" noProof="0">
              <a:ln>
                <a:noFill/>
              </a:ln>
              <a:solidFill>
                <a:srgbClr val="00B8B4"/>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grpSp>
        <p:nvGrpSpPr>
          <p:cNvPr id="2" name="Group 1">
            <a:extLst>
              <a:ext uri="{FF2B5EF4-FFF2-40B4-BE49-F238E27FC236}">
                <a16:creationId xmlns:a16="http://schemas.microsoft.com/office/drawing/2014/main" id="{70A5A01A-0C1D-4D5F-93E4-A8F5DBA63FB4}"/>
              </a:ext>
            </a:extLst>
          </p:cNvPr>
          <p:cNvGrpSpPr/>
          <p:nvPr/>
        </p:nvGrpSpPr>
        <p:grpSpPr>
          <a:xfrm>
            <a:off x="3763720" y="7786178"/>
            <a:ext cx="13155178" cy="1624522"/>
            <a:chOff x="7413720" y="7476662"/>
            <a:chExt cx="9883680" cy="1476838"/>
          </a:xfrm>
        </p:grpSpPr>
        <p:sp>
          <p:nvSpPr>
            <p:cNvPr id="44" name="Oval 43">
              <a:extLst>
                <a:ext uri="{FF2B5EF4-FFF2-40B4-BE49-F238E27FC236}">
                  <a16:creationId xmlns:a16="http://schemas.microsoft.com/office/drawing/2014/main" id="{E59A7D0A-7985-45A9-968D-4A304EAB24C5}"/>
                </a:ext>
              </a:extLst>
            </p:cNvPr>
            <p:cNvSpPr/>
            <p:nvPr/>
          </p:nvSpPr>
          <p:spPr>
            <a:xfrm>
              <a:off x="7413720" y="7481696"/>
              <a:ext cx="2811906"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mj-lt"/>
                </a:rPr>
                <a:t>planification</a:t>
              </a:r>
            </a:p>
          </p:txBody>
        </p:sp>
        <p:sp>
          <p:nvSpPr>
            <p:cNvPr id="45" name="Oval 44">
              <a:extLst>
                <a:ext uri="{FF2B5EF4-FFF2-40B4-BE49-F238E27FC236}">
                  <a16:creationId xmlns:a16="http://schemas.microsoft.com/office/drawing/2014/main" id="{6B7A12EB-7B1A-4869-920C-9449028C9137}"/>
                </a:ext>
              </a:extLst>
            </p:cNvPr>
            <p:cNvSpPr/>
            <p:nvPr/>
          </p:nvSpPr>
          <p:spPr>
            <a:xfrm>
              <a:off x="11141328"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mj-lt"/>
                </a:rPr>
                <a:t>activités</a:t>
              </a:r>
            </a:p>
          </p:txBody>
        </p:sp>
        <p:sp>
          <p:nvSpPr>
            <p:cNvPr id="46" name="Oval 45">
              <a:extLst>
                <a:ext uri="{FF2B5EF4-FFF2-40B4-BE49-F238E27FC236}">
                  <a16:creationId xmlns:a16="http://schemas.microsoft.com/office/drawing/2014/main" id="{28E15502-7DCF-4692-AF9F-AFB2E23FAC2A}"/>
                </a:ext>
              </a:extLst>
            </p:cNvPr>
            <p:cNvSpPr/>
            <p:nvPr/>
          </p:nvSpPr>
          <p:spPr>
            <a:xfrm>
              <a:off x="14741122" y="7476662"/>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a:solidFill>
                    <a:schemeClr val="bg1"/>
                  </a:solidFill>
                  <a:latin typeface="+mj-lt"/>
                </a:rPr>
                <a:t>évaluation</a:t>
              </a:r>
            </a:p>
          </p:txBody>
        </p:sp>
        <p:cxnSp>
          <p:nvCxnSpPr>
            <p:cNvPr id="48" name="Connector: Elbow 47">
              <a:extLst>
                <a:ext uri="{FF2B5EF4-FFF2-40B4-BE49-F238E27FC236}">
                  <a16:creationId xmlns:a16="http://schemas.microsoft.com/office/drawing/2014/main" id="{441D77C8-07B1-429E-A1B1-4F8AAD5DEF8D}"/>
                </a:ext>
              </a:extLst>
            </p:cNvPr>
            <p:cNvCxnSpPr>
              <a:cxnSpLocks/>
              <a:stCxn id="46" idx="4"/>
              <a:endCxn id="44" idx="4"/>
            </p:cNvCxnSpPr>
            <p:nvPr/>
          </p:nvCxnSpPr>
          <p:spPr>
            <a:xfrm rot="5400000">
              <a:off x="12416951" y="5351189"/>
              <a:ext cx="5034" cy="7199588"/>
            </a:xfrm>
            <a:prstGeom prst="bentConnector3">
              <a:avLst>
                <a:gd name="adj1" fmla="val 4228589"/>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B2AFC2F-5857-4CFA-84BB-D1895F5337E4}"/>
                </a:ext>
              </a:extLst>
            </p:cNvPr>
            <p:cNvCxnSpPr>
              <a:cxnSpLocks/>
              <a:stCxn id="44" idx="6"/>
              <a:endCxn id="45" idx="2"/>
            </p:cNvCxnSpPr>
            <p:nvPr/>
          </p:nvCxnSpPr>
          <p:spPr>
            <a:xfrm>
              <a:off x="10225626" y="8217598"/>
              <a:ext cx="915702" cy="0"/>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B554710-9145-4D86-B3D5-FF643BDBFAFF}"/>
                </a:ext>
              </a:extLst>
            </p:cNvPr>
            <p:cNvCxnSpPr>
              <a:cxnSpLocks/>
              <a:stCxn id="45" idx="6"/>
              <a:endCxn id="46" idx="2"/>
            </p:cNvCxnSpPr>
            <p:nvPr/>
          </p:nvCxnSpPr>
          <p:spPr>
            <a:xfrm flipV="1">
              <a:off x="13697606" y="8212564"/>
              <a:ext cx="1043516" cy="5034"/>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856D628A-1654-4975-A2B5-4687A986B87B}"/>
              </a:ext>
            </a:extLst>
          </p:cNvPr>
          <p:cNvSpPr/>
          <p:nvPr/>
        </p:nvSpPr>
        <p:spPr>
          <a:xfrm>
            <a:off x="2224481" y="4914900"/>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Élaborer des directives et des politiques de projet pour les pratiques liées </a:t>
            </a:r>
            <a:r>
              <a:rPr lang="fr-FR" sz="2000" dirty="0">
                <a:solidFill>
                  <a:prstClr val="black"/>
                </a:solidFill>
                <a:latin typeface="Calibri"/>
              </a:rPr>
              <a:t>au genre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6179AE77-E18E-47B0-9C6C-984F7F9BA067}"/>
              </a:ext>
            </a:extLst>
          </p:cNvPr>
          <p:cNvSpPr/>
          <p:nvPr/>
        </p:nvSpPr>
        <p:spPr>
          <a:xfrm>
            <a:off x="3581400" y="3543300"/>
            <a:ext cx="43244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a:ea typeface="+mn-ea"/>
                <a:cs typeface="+mn-cs"/>
              </a:rPr>
              <a:t>Consulter les communautés - y compris les femmes - pour planifier la conception et les objectifs du projet</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F5888665-0CFC-4681-8621-2A251140DE7F}"/>
              </a:ext>
            </a:extLst>
          </p:cNvPr>
          <p:cNvSpPr/>
          <p:nvPr/>
        </p:nvSpPr>
        <p:spPr>
          <a:xfrm>
            <a:off x="11621376" y="6968318"/>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La collecte de données ventilées par sexe sur les participants à toutes les activités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5858B621-B3D3-4102-BD02-E0F1123461CD}"/>
              </a:ext>
            </a:extLst>
          </p:cNvPr>
          <p:cNvSpPr/>
          <p:nvPr/>
        </p:nvSpPr>
        <p:spPr>
          <a:xfrm>
            <a:off x="6748659" y="5139518"/>
            <a:ext cx="3228959"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Impliquer les membres de la communauté dans la recherche sur l'analyse du genre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7CE8E44C-CD94-491D-9CFC-570693E49BF6}"/>
              </a:ext>
            </a:extLst>
          </p:cNvPr>
          <p:cNvSpPr/>
          <p:nvPr/>
        </p:nvSpPr>
        <p:spPr>
          <a:xfrm>
            <a:off x="14544617" y="3467100"/>
            <a:ext cx="3133783"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a:ea typeface="+mn-ea"/>
                <a:cs typeface="+mn-cs"/>
              </a:rPr>
              <a:t>Se connecter aux réseaux de femmes dans les différentes communautés </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8929FB3C-FDEC-452B-9493-D57B5FC468A1}"/>
              </a:ext>
            </a:extLst>
          </p:cNvPr>
          <p:cNvSpPr/>
          <p:nvPr/>
        </p:nvSpPr>
        <p:spPr>
          <a:xfrm>
            <a:off x="7134241" y="6915798"/>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prstClr val="black"/>
                </a:solidFill>
                <a:latin typeface="Calibri"/>
              </a:rPr>
              <a:t>Faciliter la participation des femmes aux activités</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766FB414-8599-42BF-9BFB-31108F5BCF84}"/>
              </a:ext>
            </a:extLst>
          </p:cNvPr>
          <p:cNvSpPr/>
          <p:nvPr/>
        </p:nvSpPr>
        <p:spPr>
          <a:xfrm>
            <a:off x="9214793" y="3534903"/>
            <a:ext cx="331511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a:rPr>
              <a:t>Engager la communauté dans des formations et des discussions sur le genre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0006F8AE-99BB-407A-BBEA-2C7D41FF50A1}"/>
              </a:ext>
            </a:extLst>
          </p:cNvPr>
          <p:cNvSpPr/>
          <p:nvPr/>
        </p:nvSpPr>
        <p:spPr>
          <a:xfrm>
            <a:off x="10222713" y="5829300"/>
            <a:ext cx="3721887"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prstClr val="black"/>
                </a:solidFill>
                <a:latin typeface="Calibri"/>
              </a:rPr>
              <a:t>Fournir les formations nécessaires pour renforcer leurs compétences</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FC166F82-17D3-4730-9A46-DB86A5FE5152}"/>
              </a:ext>
            </a:extLst>
          </p:cNvPr>
          <p:cNvSpPr/>
          <p:nvPr/>
        </p:nvSpPr>
        <p:spPr>
          <a:xfrm>
            <a:off x="14679111" y="5769685"/>
            <a:ext cx="2915140" cy="842182"/>
          </a:xfrm>
          <a:prstGeom prst="roundRect">
            <a:avLst>
              <a:gd name="adj" fmla="val 16667"/>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black"/>
                </a:solidFill>
                <a:effectLst/>
                <a:uLnTx/>
                <a:uFillTx/>
                <a:latin typeface="Calibri"/>
                <a:ea typeface="+mn-ea"/>
                <a:cs typeface="+mn-cs"/>
              </a:rPr>
              <a:t>La collecte </a:t>
            </a:r>
            <a:r>
              <a:rPr kumimoji="0" lang="fr-FR" sz="2000" b="0" i="0" u="none" strike="noStrike" kern="1200" cap="none" spc="0" normalizeH="0" baseline="0" noProof="0">
                <a:ln>
                  <a:noFill/>
                </a:ln>
                <a:solidFill>
                  <a:prstClr val="black"/>
                </a:solidFill>
                <a:effectLst/>
                <a:uLnTx/>
                <a:uFillTx/>
                <a:latin typeface="Calibri"/>
                <a:ea typeface="+mn-ea"/>
                <a:cs typeface="+mn-cs"/>
              </a:rPr>
              <a:t>d'histoires et de commentaires de femmes et d'hommes sur les impacts</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id="{F47C4D12-061D-4865-AD9F-E0BD5530EC16}"/>
              </a:ext>
            </a:extLst>
          </p:cNvPr>
          <p:cNvSpPr/>
          <p:nvPr/>
        </p:nvSpPr>
        <p:spPr>
          <a:xfrm>
            <a:off x="3876864" y="6434918"/>
            <a:ext cx="2994797"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a:ea typeface="+mn-ea"/>
                <a:cs typeface="+mn-cs"/>
              </a:rPr>
              <a:t>Concevoir un projet qui s'inscrit dans une stratégie à plus long terme d'inclusion des femmes</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39F5BA7A-0CAE-4975-8D5B-D7214C36F284}"/>
              </a:ext>
            </a:extLst>
          </p:cNvPr>
          <p:cNvSpPr/>
          <p:nvPr/>
        </p:nvSpPr>
        <p:spPr>
          <a:xfrm>
            <a:off x="11365992" y="4610100"/>
            <a:ext cx="3337096"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a:ea typeface="+mn-ea"/>
                <a:cs typeface="+mn-cs"/>
              </a:rPr>
              <a:t>Offrir des opportunités et des plateformes aux femmes pour qu'elles puissent faire entendre leur voix </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Rounded Corners 25">
            <a:extLst>
              <a:ext uri="{FF2B5EF4-FFF2-40B4-BE49-F238E27FC236}">
                <a16:creationId xmlns:a16="http://schemas.microsoft.com/office/drawing/2014/main" id="{5148034C-A8FB-4C7A-ADEB-35A53CD71782}"/>
              </a:ext>
            </a:extLst>
          </p:cNvPr>
          <p:cNvSpPr/>
          <p:nvPr/>
        </p:nvSpPr>
        <p:spPr>
          <a:xfrm>
            <a:off x="14397863" y="5783558"/>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8F9EF402-03DA-4E97-AFD9-0ABDDCFCFCB2}"/>
              </a:ext>
            </a:extLst>
          </p:cNvPr>
          <p:cNvSpPr/>
          <p:nvPr/>
        </p:nvSpPr>
        <p:spPr>
          <a:xfrm>
            <a:off x="3343727" y="3769274"/>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id="{66652153-0884-43C7-B27E-9318115E7829}"/>
              </a:ext>
            </a:extLst>
          </p:cNvPr>
          <p:cNvSpPr/>
          <p:nvPr/>
        </p:nvSpPr>
        <p:spPr>
          <a:xfrm>
            <a:off x="14248975" y="3619500"/>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70B3E541-6997-4F4D-BE68-6AD7D7550A68}"/>
              </a:ext>
            </a:extLst>
          </p:cNvPr>
          <p:cNvSpPr/>
          <p:nvPr/>
        </p:nvSpPr>
        <p:spPr>
          <a:xfrm>
            <a:off x="1981200" y="5081208"/>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E9E9D00C-D803-4F3A-B61C-9BC11DA23CE8}"/>
              </a:ext>
            </a:extLst>
          </p:cNvPr>
          <p:cNvSpPr/>
          <p:nvPr/>
        </p:nvSpPr>
        <p:spPr>
          <a:xfrm>
            <a:off x="3568071" y="6376400"/>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95924CC2-1487-4681-992D-E4F943CBBEA8}"/>
              </a:ext>
            </a:extLst>
          </p:cNvPr>
          <p:cNvSpPr/>
          <p:nvPr/>
        </p:nvSpPr>
        <p:spPr>
          <a:xfrm>
            <a:off x="11401441" y="7222543"/>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38B00E76-5BD5-4544-AA0C-BE9BD70B1299}"/>
              </a:ext>
            </a:extLst>
          </p:cNvPr>
          <p:cNvSpPr/>
          <p:nvPr/>
        </p:nvSpPr>
        <p:spPr>
          <a:xfrm>
            <a:off x="11049000" y="4844134"/>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7A9387A0-C3B9-49BF-9ABE-C782F09630F9}"/>
              </a:ext>
            </a:extLst>
          </p:cNvPr>
          <p:cNvSpPr/>
          <p:nvPr/>
        </p:nvSpPr>
        <p:spPr>
          <a:xfrm>
            <a:off x="9953641" y="6050519"/>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Rounded Corners 34">
            <a:extLst>
              <a:ext uri="{FF2B5EF4-FFF2-40B4-BE49-F238E27FC236}">
                <a16:creationId xmlns:a16="http://schemas.microsoft.com/office/drawing/2014/main" id="{C39586D0-09B9-48FA-B63C-F75654B1F606}"/>
              </a:ext>
            </a:extLst>
          </p:cNvPr>
          <p:cNvSpPr/>
          <p:nvPr/>
        </p:nvSpPr>
        <p:spPr>
          <a:xfrm>
            <a:off x="8953554" y="3804422"/>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Rounded Corners 36">
            <a:extLst>
              <a:ext uri="{FF2B5EF4-FFF2-40B4-BE49-F238E27FC236}">
                <a16:creationId xmlns:a16="http://schemas.microsoft.com/office/drawing/2014/main" id="{50391AAA-2EB0-4D4D-ABF5-0540BD26D1B1}"/>
              </a:ext>
            </a:extLst>
          </p:cNvPr>
          <p:cNvSpPr/>
          <p:nvPr/>
        </p:nvSpPr>
        <p:spPr>
          <a:xfrm>
            <a:off x="6871661" y="7192495"/>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Rounded Corners 37">
            <a:extLst>
              <a:ext uri="{FF2B5EF4-FFF2-40B4-BE49-F238E27FC236}">
                <a16:creationId xmlns:a16="http://schemas.microsoft.com/office/drawing/2014/main" id="{E9BF2DA5-CA9C-435B-B461-47508A6AA121}"/>
              </a:ext>
            </a:extLst>
          </p:cNvPr>
          <p:cNvSpPr/>
          <p:nvPr/>
        </p:nvSpPr>
        <p:spPr>
          <a:xfrm>
            <a:off x="6477000" y="521892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D346FCF9-4A75-4DF5-92B9-ED66BCD3E1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3760" y="7067112"/>
            <a:ext cx="3189455" cy="3057116"/>
          </a:xfrm>
          <a:prstGeom prst="rect">
            <a:avLst/>
          </a:prstGeom>
        </p:spPr>
      </p:pic>
      <p:sp>
        <p:nvSpPr>
          <p:cNvPr id="40" name="TextBox 39">
            <a:extLst>
              <a:ext uri="{FF2B5EF4-FFF2-40B4-BE49-F238E27FC236}">
                <a16:creationId xmlns:a16="http://schemas.microsoft.com/office/drawing/2014/main" id="{AB52D986-3A68-4DF6-9062-A0418AFC6692}"/>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a:latin typeface="Avenir Next LT Pro" panose="020B0504020202020204" pitchFamily="34" charset="0"/>
                <a:cs typeface="Aharoni" panose="02010803020104030203" pitchFamily="2" charset="-79"/>
              </a:rPr>
              <a:t>Incorporation du cadre dans la planification et la mise en œuvre</a:t>
            </a:r>
            <a:endParaRPr kumimoji="0" lang="en-U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Tree>
    <p:extLst>
      <p:ext uri="{BB962C8B-B14F-4D97-AF65-F5344CB8AC3E}">
        <p14:creationId xmlns:p14="http://schemas.microsoft.com/office/powerpoint/2010/main" val="377245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88DF2-2FF4-47AA-8914-652E4185CA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18287999" cy="10286999"/>
          </a:xfrm>
          <a:prstGeom prst="rect">
            <a:avLst/>
          </a:prstGeom>
        </p:spPr>
      </p:pic>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39" name="TextBox 38">
            <a:extLst>
              <a:ext uri="{FF2B5EF4-FFF2-40B4-BE49-F238E27FC236}">
                <a16:creationId xmlns:a16="http://schemas.microsoft.com/office/drawing/2014/main" id="{BA9673A8-84AA-48FD-9743-9AFB134619D5}"/>
              </a:ext>
            </a:extLst>
          </p:cNvPr>
          <p:cNvSpPr txBox="1"/>
          <p:nvPr/>
        </p:nvSpPr>
        <p:spPr>
          <a:xfrm>
            <a:off x="5486400" y="5295900"/>
            <a:ext cx="11125200" cy="4739759"/>
          </a:xfrm>
          <a:prstGeom prst="rect">
            <a:avLst/>
          </a:prstGeom>
          <a:solidFill>
            <a:schemeClr val="accent6">
              <a:lumMod val="60000"/>
              <a:lumOff val="40000"/>
              <a:alpha val="81000"/>
            </a:schemeClr>
          </a:solidFill>
        </p:spPr>
        <p:txBody>
          <a:bodyPr wrap="square" lIns="182880" tIns="91440" rIns="182880" bIns="91440">
            <a:spAutoFit/>
          </a:bodyPr>
          <a:lstStyle/>
          <a:p>
            <a:pPr marL="0" marR="0">
              <a:spcBef>
                <a:spcPts val="0"/>
              </a:spcBef>
              <a:spcAft>
                <a:spcPts val="0"/>
              </a:spcAft>
            </a:pPr>
            <a:r>
              <a:rPr lang="fr-FR" sz="3200" dirty="0">
                <a:effectLst/>
                <a:latin typeface="Now" panose="020B0604020202020204" charset="0"/>
                <a:ea typeface="Calibri" panose="020F0502020204030204" pitchFamily="34" charset="0"/>
                <a:cs typeface="Myanmar Text" panose="020B0502040204020203" pitchFamily="34" charset="0"/>
              </a:rPr>
              <a:t>« Chaque organisation doit intégrer la stratégie de genre au cœur de la stratégie de mise en œuvre de son organisation et de son projet. </a:t>
            </a:r>
          </a:p>
          <a:p>
            <a:pPr marL="0" marR="0">
              <a:spcBef>
                <a:spcPts val="0"/>
              </a:spcBef>
              <a:spcAft>
                <a:spcPts val="0"/>
              </a:spcAft>
            </a:pPr>
            <a:endParaRPr lang="fr-FR" sz="3200" dirty="0">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3200" dirty="0">
                <a:effectLst/>
                <a:latin typeface="Now" panose="020B0604020202020204" charset="0"/>
                <a:ea typeface="Calibri" panose="020F0502020204030204" pitchFamily="34" charset="0"/>
                <a:cs typeface="Myanmar Text" panose="020B0502040204020203" pitchFamily="34" charset="0"/>
              </a:rPr>
              <a:t>Une fois que vous aurez intégré cette stratégie, vous prendrez en compte les questions de genre à chaque étape du projet et vous saurez comment soutenir les femmes si nécessaire. »</a:t>
            </a:r>
          </a:p>
          <a:p>
            <a:pPr marL="0" marR="0">
              <a:spcBef>
                <a:spcPts val="0"/>
              </a:spcBef>
              <a:spcAft>
                <a:spcPts val="0"/>
              </a:spcAft>
            </a:pPr>
            <a:endParaRPr lang="es-ES" sz="2000" dirty="0">
              <a:effectLst/>
              <a:latin typeface="Now" panose="020B0604020202020204" charset="0"/>
              <a:ea typeface="Calibri" panose="020F0502020204030204" pitchFamily="34" charset="0"/>
              <a:cs typeface="Myanmar Text" panose="020B0502040204020203" pitchFamily="34" charset="0"/>
            </a:endParaRPr>
          </a:p>
          <a:p>
            <a:pPr marL="0" marR="0" algn="r">
              <a:spcBef>
                <a:spcPts val="0"/>
              </a:spcBef>
              <a:spcAft>
                <a:spcPts val="0"/>
              </a:spcAft>
            </a:pPr>
            <a:r>
              <a:rPr lang="en-US" sz="2000" dirty="0">
                <a:effectLst/>
                <a:latin typeface="Now" panose="020B0604020202020204" charset="0"/>
                <a:ea typeface="Calibri" panose="020F0502020204030204" pitchFamily="34" charset="0"/>
                <a:cs typeface="Myanmar Text" panose="020B0502040204020203" pitchFamily="34" charset="0"/>
              </a:rPr>
              <a:t>Cambodian Rural Development Team (CRDT)</a:t>
            </a:r>
          </a:p>
        </p:txBody>
      </p:sp>
      <p:sp>
        <p:nvSpPr>
          <p:cNvPr id="9" name="TextBox 4">
            <a:extLst>
              <a:ext uri="{FF2B5EF4-FFF2-40B4-BE49-F238E27FC236}">
                <a16:creationId xmlns:a16="http://schemas.microsoft.com/office/drawing/2014/main" id="{A7D5BAAC-85AD-4938-89F4-63869F84E6AB}"/>
              </a:ext>
            </a:extLst>
          </p:cNvPr>
          <p:cNvSpPr txBox="1"/>
          <p:nvPr/>
        </p:nvSpPr>
        <p:spPr>
          <a:xfrm>
            <a:off x="338796" y="377831"/>
            <a:ext cx="5833404" cy="843949"/>
          </a:xfrm>
          <a:prstGeom prst="rect">
            <a:avLst/>
          </a:prstGeom>
        </p:spPr>
        <p:txBody>
          <a:bodyPr wrap="square" lIns="0" tIns="0" rIns="0" bIns="0" rtlCol="0" anchor="t">
            <a:spAutoFit/>
          </a:bodyPr>
          <a:lstStyle/>
          <a:p>
            <a:pPr>
              <a:lnSpc>
                <a:spcPts val="2240"/>
              </a:lnSpc>
            </a:pPr>
            <a:r>
              <a:rPr lang="fr-FR">
                <a:solidFill>
                  <a:schemeClr val="bg1"/>
                </a:solidFill>
                <a:latin typeface="Now"/>
              </a:rPr>
              <a:t>Femmes et hommes gardant une zone de conservation communautaire.</a:t>
            </a:r>
            <a:r>
              <a:rPr lang="pt-BR">
                <a:solidFill>
                  <a:schemeClr val="bg1"/>
                </a:solidFill>
                <a:latin typeface="Now"/>
              </a:rPr>
              <a:t> </a:t>
            </a:r>
            <a:r>
              <a:rPr lang="es-ES">
                <a:solidFill>
                  <a:schemeClr val="bg1"/>
                </a:solidFill>
                <a:latin typeface="Now"/>
              </a:rPr>
              <a:t>Ou Akol, </a:t>
            </a:r>
            <a:r>
              <a:rPr lang="en-US">
                <a:solidFill>
                  <a:schemeClr val="bg1"/>
                </a:solidFill>
                <a:latin typeface="Now"/>
              </a:rPr>
              <a:t>Cambodge</a:t>
            </a:r>
            <a:br>
              <a:rPr lang="en-US">
                <a:solidFill>
                  <a:schemeClr val="bg1"/>
                </a:solidFill>
                <a:latin typeface="Now"/>
              </a:rPr>
            </a:br>
            <a:r>
              <a:rPr lang="en-US">
                <a:solidFill>
                  <a:schemeClr val="bg1"/>
                </a:solidFill>
                <a:latin typeface="Now"/>
              </a:rPr>
              <a:t> © Conservation International</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286912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94" name="Rectangle 93">
            <a:extLst>
              <a:ext uri="{FF2B5EF4-FFF2-40B4-BE49-F238E27FC236}">
                <a16:creationId xmlns:a16="http://schemas.microsoft.com/office/drawing/2014/main" id="{52DE7195-B811-433F-8755-2FF7472B8F2C}"/>
              </a:ext>
            </a:extLst>
          </p:cNvPr>
          <p:cNvSpPr/>
          <p:nvPr/>
        </p:nvSpPr>
        <p:spPr>
          <a:xfrm>
            <a:off x="11658600" y="2599793"/>
            <a:ext cx="652876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RECHERCHE PARTICIPATIVE</a:t>
            </a:r>
          </a:p>
        </p:txBody>
      </p:sp>
      <p:sp>
        <p:nvSpPr>
          <p:cNvPr id="96" name="TextBox 95">
            <a:extLst>
              <a:ext uri="{FF2B5EF4-FFF2-40B4-BE49-F238E27FC236}">
                <a16:creationId xmlns:a16="http://schemas.microsoft.com/office/drawing/2014/main" id="{111B44B6-75E9-4D02-82DF-5710388DD8E3}"/>
              </a:ext>
            </a:extLst>
          </p:cNvPr>
          <p:cNvSpPr txBox="1"/>
          <p:nvPr/>
        </p:nvSpPr>
        <p:spPr>
          <a:xfrm>
            <a:off x="671051" y="647700"/>
            <a:ext cx="6110749"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0">
                <a:solidFill>
                  <a:prstClr val="white"/>
                </a:solidFill>
                <a:latin typeface="Now" panose="020B0604020202020204" charset="0"/>
                <a:cs typeface="Aharoni" panose="02010803020104030203" pitchFamily="2" charset="-79"/>
              </a:rPr>
              <a:t>Approches importantes:</a:t>
            </a:r>
            <a:endParaRPr kumimoji="0" lang="en-US" sz="5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1582400" y="2498055"/>
            <a:ext cx="0" cy="852237"/>
          </a:xfrm>
          <a:prstGeom prst="line">
            <a:avLst/>
          </a:prstGeom>
          <a:ln w="28575" cap="rnd">
            <a:solidFill>
              <a:srgbClr val="F9844A"/>
            </a:solidFill>
            <a:prstDash val="sysDot"/>
            <a:headEnd type="none" w="sm" len="sm"/>
            <a:tailEnd type="none" w="sm" len="sm"/>
          </a:ln>
        </p:spPr>
      </p:sp>
      <p:sp>
        <p:nvSpPr>
          <p:cNvPr id="47" name="Rectangle 46">
            <a:extLst>
              <a:ext uri="{FF2B5EF4-FFF2-40B4-BE49-F238E27FC236}">
                <a16:creationId xmlns:a16="http://schemas.microsoft.com/office/drawing/2014/main" id="{903B57F1-823D-4668-8A68-82EEE156F59A}"/>
              </a:ext>
            </a:extLst>
          </p:cNvPr>
          <p:cNvSpPr/>
          <p:nvPr/>
        </p:nvSpPr>
        <p:spPr>
          <a:xfrm>
            <a:off x="10886900" y="5115737"/>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GROUPES ET RÉSEAUX DE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48" name="AutoShape 2">
            <a:extLst>
              <a:ext uri="{FF2B5EF4-FFF2-40B4-BE49-F238E27FC236}">
                <a16:creationId xmlns:a16="http://schemas.microsoft.com/office/drawing/2014/main" id="{FFC2417B-1F58-4F10-89BC-718C456A815D}"/>
              </a:ext>
            </a:extLst>
          </p:cNvPr>
          <p:cNvSpPr/>
          <p:nvPr/>
        </p:nvSpPr>
        <p:spPr>
          <a:xfrm flipH="1" flipV="1">
            <a:off x="10744200" y="5066888"/>
            <a:ext cx="0" cy="852237"/>
          </a:xfrm>
          <a:prstGeom prst="line">
            <a:avLst/>
          </a:prstGeom>
          <a:ln w="28575" cap="rnd">
            <a:solidFill>
              <a:srgbClr val="F9844A"/>
            </a:solidFill>
            <a:prstDash val="sysDot"/>
            <a:headEnd type="none" w="sm" len="sm"/>
            <a:tailEnd type="none" w="sm" len="sm"/>
          </a:ln>
        </p:spPr>
      </p:sp>
      <p:sp>
        <p:nvSpPr>
          <p:cNvPr id="51" name="Rectangle 50">
            <a:extLst>
              <a:ext uri="{FF2B5EF4-FFF2-40B4-BE49-F238E27FC236}">
                <a16:creationId xmlns:a16="http://schemas.microsoft.com/office/drawing/2014/main" id="{520E0470-4872-47D5-9F2A-7AFE31BEE991}"/>
              </a:ext>
            </a:extLst>
          </p:cNvPr>
          <p:cNvSpPr/>
          <p:nvPr/>
        </p:nvSpPr>
        <p:spPr>
          <a:xfrm>
            <a:off x="10189289" y="7767105"/>
            <a:ext cx="724869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AMPLIFIER LA VOIX DES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52" name="AutoShape 2">
            <a:extLst>
              <a:ext uri="{FF2B5EF4-FFF2-40B4-BE49-F238E27FC236}">
                <a16:creationId xmlns:a16="http://schemas.microsoft.com/office/drawing/2014/main" id="{0B3D99A2-F18A-4E2A-99CE-92C10968DC45}"/>
              </a:ext>
            </a:extLst>
          </p:cNvPr>
          <p:cNvSpPr/>
          <p:nvPr/>
        </p:nvSpPr>
        <p:spPr>
          <a:xfrm flipH="1" flipV="1">
            <a:off x="10046589" y="7693928"/>
            <a:ext cx="0" cy="852237"/>
          </a:xfrm>
          <a:prstGeom prst="line">
            <a:avLst/>
          </a:prstGeom>
          <a:ln w="28575" cap="rnd">
            <a:solidFill>
              <a:srgbClr val="F9844A"/>
            </a:solidFill>
            <a:prstDash val="sysDot"/>
            <a:headEnd type="none" w="sm" len="sm"/>
            <a:tailEnd type="none" w="sm" len="sm"/>
          </a:ln>
        </p:spPr>
      </p:sp>
      <p:sp>
        <p:nvSpPr>
          <p:cNvPr id="54" name="TextBox 4">
            <a:extLst>
              <a:ext uri="{FF2B5EF4-FFF2-40B4-BE49-F238E27FC236}">
                <a16:creationId xmlns:a16="http://schemas.microsoft.com/office/drawing/2014/main" id="{6E066AB1-389F-494A-B3CA-A3069A92545C}"/>
              </a:ext>
            </a:extLst>
          </p:cNvPr>
          <p:cNvSpPr txBox="1"/>
          <p:nvPr/>
        </p:nvSpPr>
        <p:spPr>
          <a:xfrm>
            <a:off x="381000" y="9229880"/>
            <a:ext cx="4724400" cy="1126077"/>
          </a:xfrm>
          <a:prstGeom prst="rect">
            <a:avLst/>
          </a:prstGeom>
        </p:spPr>
        <p:txBody>
          <a:bodyPr wrap="square" lIns="0" tIns="0" rIns="0" bIns="0" rtlCol="0" anchor="t">
            <a:spAutoFit/>
          </a:bodyPr>
          <a:lstStyle/>
          <a:p>
            <a:pPr>
              <a:lnSpc>
                <a:spcPts val="2240"/>
              </a:lnSpc>
            </a:pPr>
            <a:r>
              <a:rPr lang="fr-FR">
                <a:solidFill>
                  <a:schemeClr val="bg1"/>
                </a:solidFill>
                <a:latin typeface="Now"/>
              </a:rPr>
              <a:t>L'ordination des arbres en Thaïlande : une bénédiction bouddhiste des arbres.</a:t>
            </a:r>
          </a:p>
          <a:p>
            <a:pPr>
              <a:lnSpc>
                <a:spcPts val="2240"/>
              </a:lnSpc>
            </a:pPr>
            <a:r>
              <a:rPr lang="en-US">
                <a:solidFill>
                  <a:schemeClr val="bg1"/>
                </a:solidFill>
                <a:latin typeface="Now"/>
              </a:rPr>
              <a:t>© Teerapong Pomun, MCI</a:t>
            </a:r>
          </a:p>
          <a:p>
            <a:pPr>
              <a:lnSpc>
                <a:spcPts val="2240"/>
              </a:lnSpc>
            </a:pPr>
            <a:endParaRPr lang="en-US">
              <a:solidFill>
                <a:schemeClr val="bg1"/>
              </a:solidFill>
              <a:highlight>
                <a:srgbClr val="FFFF00"/>
              </a:highlight>
              <a:latin typeface="Now"/>
            </a:endParaRPr>
          </a:p>
        </p:txBody>
      </p:sp>
      <p:grpSp>
        <p:nvGrpSpPr>
          <p:cNvPr id="55" name="Group 3">
            <a:extLst>
              <a:ext uri="{FF2B5EF4-FFF2-40B4-BE49-F238E27FC236}">
                <a16:creationId xmlns:a16="http://schemas.microsoft.com/office/drawing/2014/main" id="{FB3BFEED-10DB-404B-ACD5-0D0445F9954F}"/>
              </a:ext>
            </a:extLst>
          </p:cNvPr>
          <p:cNvGrpSpPr/>
          <p:nvPr/>
        </p:nvGrpSpPr>
        <p:grpSpPr>
          <a:xfrm>
            <a:off x="10363200" y="2488311"/>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24376" y="2538210"/>
            <a:ext cx="831273" cy="831273"/>
          </a:xfrm>
          <a:prstGeom prst="rect">
            <a:avLst/>
          </a:prstGeom>
        </p:spPr>
      </p:pic>
      <p:grpSp>
        <p:nvGrpSpPr>
          <p:cNvPr id="61" name="Group 3">
            <a:extLst>
              <a:ext uri="{FF2B5EF4-FFF2-40B4-BE49-F238E27FC236}">
                <a16:creationId xmlns:a16="http://schemas.microsoft.com/office/drawing/2014/main" id="{F0F2FCC9-EFB5-497D-AD0D-F222F96324A6}"/>
              </a:ext>
            </a:extLst>
          </p:cNvPr>
          <p:cNvGrpSpPr/>
          <p:nvPr/>
        </p:nvGrpSpPr>
        <p:grpSpPr>
          <a:xfrm>
            <a:off x="9525000" y="5031060"/>
            <a:ext cx="978789" cy="978789"/>
            <a:chOff x="0" y="0"/>
            <a:chExt cx="6350000" cy="6350000"/>
          </a:xfrm>
          <a:solidFill>
            <a:srgbClr val="F4A261"/>
          </a:solidFill>
        </p:grpSpPr>
        <p:sp>
          <p:nvSpPr>
            <p:cNvPr id="62" name="Freeform 4">
              <a:extLst>
                <a:ext uri="{FF2B5EF4-FFF2-40B4-BE49-F238E27FC236}">
                  <a16:creationId xmlns:a16="http://schemas.microsoft.com/office/drawing/2014/main" id="{34734EA7-2DEC-452F-B008-708A5B40EAB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4" name="Group 3">
            <a:extLst>
              <a:ext uri="{FF2B5EF4-FFF2-40B4-BE49-F238E27FC236}">
                <a16:creationId xmlns:a16="http://schemas.microsoft.com/office/drawing/2014/main" id="{4F370ECB-0636-453E-9DA9-9816613559DD}"/>
              </a:ext>
            </a:extLst>
          </p:cNvPr>
          <p:cNvGrpSpPr/>
          <p:nvPr/>
        </p:nvGrpSpPr>
        <p:grpSpPr>
          <a:xfrm>
            <a:off x="8839200" y="7658100"/>
            <a:ext cx="978789" cy="978789"/>
            <a:chOff x="0" y="0"/>
            <a:chExt cx="6350000" cy="6350000"/>
          </a:xfrm>
          <a:solidFill>
            <a:srgbClr val="F4A261"/>
          </a:solidFill>
        </p:grpSpPr>
        <p:sp>
          <p:nvSpPr>
            <p:cNvPr id="65" name="Freeform 4">
              <a:extLst>
                <a:ext uri="{FF2B5EF4-FFF2-40B4-BE49-F238E27FC236}">
                  <a16:creationId xmlns:a16="http://schemas.microsoft.com/office/drawing/2014/main" id="{9E24CE27-FD69-4479-AD29-627BBF9BF7D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2" name="Graphic 11" descr="Megaphone outline">
            <a:extLst>
              <a:ext uri="{FF2B5EF4-FFF2-40B4-BE49-F238E27FC236}">
                <a16:creationId xmlns:a16="http://schemas.microsoft.com/office/drawing/2014/main" id="{D5114694-35C2-428E-81D8-FAA0876A4C0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84254" y="7667789"/>
            <a:ext cx="816700" cy="816700"/>
          </a:xfrm>
          <a:prstGeom prst="rect">
            <a:avLst/>
          </a:prstGeom>
        </p:spPr>
      </p:pic>
      <p:pic>
        <p:nvPicPr>
          <p:cNvPr id="14" name="Graphic 13" descr="Connections outline">
            <a:extLst>
              <a:ext uri="{FF2B5EF4-FFF2-40B4-BE49-F238E27FC236}">
                <a16:creationId xmlns:a16="http://schemas.microsoft.com/office/drawing/2014/main" id="{F6A3D870-ECA4-489B-B161-84C3A035D42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57194" y="5081168"/>
            <a:ext cx="914400" cy="914400"/>
          </a:xfrm>
          <a:prstGeom prst="rect">
            <a:avLst/>
          </a:prstGeom>
        </p:spPr>
      </p:pic>
    </p:spTree>
    <p:extLst>
      <p:ext uri="{BB962C8B-B14F-4D97-AF65-F5344CB8AC3E}">
        <p14:creationId xmlns:p14="http://schemas.microsoft.com/office/powerpoint/2010/main" val="127663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RECHERCHE PARTICIPATIVE</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533404" y="1539363"/>
            <a:ext cx="8017022" cy="8404737"/>
          </a:xfrm>
          <a:prstGeom prst="rect">
            <a:avLst/>
          </a:prstGeom>
          <a:solidFill>
            <a:srgbClr val="CCEAE0">
              <a:alpha val="86000"/>
            </a:srgbClr>
          </a:solidFill>
        </p:spPr>
        <p:txBody>
          <a:bodyPr wrap="square" lIns="274320" tIns="91440" rIns="182880" bIns="91440">
            <a:spAutoFit/>
          </a:bodyPr>
          <a:lstStyle/>
          <a:p>
            <a:pPr marR="0" lvl="0">
              <a:lnSpc>
                <a:spcPts val="3000"/>
              </a:lnSpc>
              <a:spcBef>
                <a:spcPts val="0"/>
              </a:spcBef>
              <a:spcAft>
                <a:spcPts val="1200"/>
              </a:spcAft>
            </a:pPr>
            <a:r>
              <a:rPr lang="en-US" sz="2000" dirty="0">
                <a:effectLst/>
                <a:latin typeface="Now" panose="020B0604020202020204" charset="0"/>
                <a:ea typeface="Calibri" panose="020F0502020204030204" pitchFamily="34" charset="0"/>
                <a:cs typeface="Myanmar Text" panose="020B0502040204020203" pitchFamily="34" charset="0"/>
              </a:rPr>
              <a:t>My Village, </a:t>
            </a:r>
            <a:r>
              <a:rPr lang="en-US" sz="2000" dirty="0" err="1">
                <a:effectLst/>
                <a:latin typeface="Now" panose="020B0604020202020204" charset="0"/>
                <a:ea typeface="Calibri" panose="020F0502020204030204" pitchFamily="34" charset="0"/>
                <a:cs typeface="Myanmar Text" panose="020B0502040204020203" pitchFamily="34" charset="0"/>
              </a:rPr>
              <a:t>Cambodge</a:t>
            </a:r>
            <a:endParaRPr lang="en-US" sz="2000" dirty="0">
              <a:effectLst/>
              <a:latin typeface="Now" panose="020B0604020202020204" charset="0"/>
              <a:ea typeface="Calibri" panose="020F0502020204030204" pitchFamily="34" charset="0"/>
              <a:cs typeface="Myanmar Text" panose="020B0502040204020203" pitchFamily="34" charset="0"/>
            </a:endParaRPr>
          </a:p>
          <a:p>
            <a:pPr marR="0" lvl="0">
              <a:lnSpc>
                <a:spcPts val="3000"/>
              </a:lnSpc>
              <a:spcBef>
                <a:spcPts val="0"/>
              </a:spcBef>
              <a:spcAft>
                <a:spcPts val="1200"/>
              </a:spcAft>
            </a:pPr>
            <a:r>
              <a:rPr lang="fr-FR" sz="2400" dirty="0">
                <a:effectLst/>
                <a:latin typeface="Now" panose="020B0604020202020204" charset="0"/>
                <a:ea typeface="Calibri" panose="020F0502020204030204" pitchFamily="34" charset="0"/>
                <a:cs typeface="Myanmar Text" panose="020B0502040204020203" pitchFamily="34" charset="0"/>
              </a:rPr>
              <a:t>Faire participer les femmes à l'analyse du genre et à la recherche de connaissances locales afin d'informer la planification du projet:</a:t>
            </a:r>
          </a:p>
          <a:p>
            <a:pPr marL="457200" marR="0" lvl="0" indent="-457200">
              <a:lnSpc>
                <a:spcPts val="3000"/>
              </a:lnSpc>
              <a:spcBef>
                <a:spcPts val="0"/>
              </a:spcBef>
              <a:spcAft>
                <a:spcPts val="1200"/>
              </a:spcAft>
              <a:buFont typeface="Arial" panose="020B0604020202020204" pitchFamily="34" charset="0"/>
              <a:buChar char="•"/>
            </a:pPr>
            <a:r>
              <a:rPr lang="fr-FR" sz="2200" dirty="0">
                <a:effectLst/>
                <a:latin typeface="Now" panose="020B0604020202020204" charset="0"/>
                <a:ea typeface="Calibri" panose="020F0502020204030204" pitchFamily="34" charset="0"/>
                <a:cs typeface="Myanmar Text" panose="020B0502040204020203" pitchFamily="34" charset="0"/>
              </a:rPr>
              <a:t>Analyser les obstacles à la participation des femmes et des hommes, et planifier la manière de réduire ces obstacles.</a:t>
            </a:r>
          </a:p>
          <a:p>
            <a:pPr marL="457200" marR="0" lvl="0" indent="-457200">
              <a:lnSpc>
                <a:spcPts val="3000"/>
              </a:lnSpc>
              <a:spcBef>
                <a:spcPts val="0"/>
              </a:spcBef>
              <a:spcAft>
                <a:spcPts val="1200"/>
              </a:spcAft>
              <a:buFont typeface="Arial" panose="020B0604020202020204" pitchFamily="34" charset="0"/>
              <a:buChar char="•"/>
            </a:pPr>
            <a:r>
              <a:rPr lang="fr-FR" sz="2200" dirty="0">
                <a:effectLst/>
                <a:latin typeface="Now" panose="020B0604020202020204" charset="0"/>
                <a:ea typeface="Calibri" panose="020F0502020204030204" pitchFamily="34" charset="0"/>
                <a:cs typeface="Myanmar Text" panose="020B0502040204020203" pitchFamily="34" charset="0"/>
              </a:rPr>
              <a:t>Les femmes et les hommes surveillent les changements dans les écosystèmes et la communauté.</a:t>
            </a:r>
          </a:p>
          <a:p>
            <a:pPr marL="457200" marR="0" lvl="0" indent="-457200">
              <a:lnSpc>
                <a:spcPts val="3000"/>
              </a:lnSpc>
              <a:spcBef>
                <a:spcPts val="0"/>
              </a:spcBef>
              <a:spcAft>
                <a:spcPts val="1200"/>
              </a:spcAft>
              <a:buFont typeface="Arial" panose="020B0604020202020204" pitchFamily="34" charset="0"/>
              <a:buChar char="•"/>
            </a:pPr>
            <a:r>
              <a:rPr lang="fr-FR" sz="2200" dirty="0">
                <a:effectLst/>
                <a:latin typeface="Now" panose="020B0604020202020204" charset="0"/>
                <a:ea typeface="Calibri" panose="020F0502020204030204" pitchFamily="34" charset="0"/>
                <a:cs typeface="Myanmar Text" panose="020B0502040204020203" pitchFamily="34" charset="0"/>
              </a:rPr>
              <a:t>Les femmes élaborent leurs plans pour la communauté sur la base des besoins identifiés lors de la recherche.</a:t>
            </a:r>
          </a:p>
          <a:p>
            <a:pPr marL="457200" marR="0" lvl="0" indent="-457200">
              <a:lnSpc>
                <a:spcPts val="3000"/>
              </a:lnSpc>
              <a:spcBef>
                <a:spcPts val="0"/>
              </a:spcBef>
              <a:spcAft>
                <a:spcPts val="1200"/>
              </a:spcAft>
              <a:buFont typeface="Arial" panose="020B0604020202020204" pitchFamily="34" charset="0"/>
              <a:buChar char="•"/>
            </a:pPr>
            <a:r>
              <a:rPr lang="fr-FR" sz="2200" dirty="0">
                <a:effectLst/>
                <a:latin typeface="Now" panose="020B0604020202020204" charset="0"/>
                <a:ea typeface="Calibri" panose="020F0502020204030204" pitchFamily="34" charset="0"/>
                <a:cs typeface="Myanmar Text" panose="020B0502040204020203" pitchFamily="34" charset="0"/>
              </a:rPr>
              <a:t>Les former à l'analyse de la situation et des acteurs afin qu'ils puissent identifier et s'engager auprès des acteurs clés impliqués dans les problèmes.</a:t>
            </a:r>
          </a:p>
          <a:p>
            <a:pPr marL="457200" marR="0" lvl="0" indent="-457200">
              <a:lnSpc>
                <a:spcPts val="3000"/>
              </a:lnSpc>
              <a:spcBef>
                <a:spcPts val="0"/>
              </a:spcBef>
              <a:spcAft>
                <a:spcPts val="1200"/>
              </a:spcAft>
              <a:buFont typeface="Arial" panose="020B0604020202020204" pitchFamily="34" charset="0"/>
              <a:buChar char="•"/>
            </a:pPr>
            <a:r>
              <a:rPr lang="fr-FR" sz="2200" dirty="0">
                <a:effectLst/>
                <a:latin typeface="Now" panose="020B0604020202020204" charset="0"/>
                <a:ea typeface="Calibri" panose="020F0502020204030204" pitchFamily="34" charset="0"/>
                <a:cs typeface="Myanmar Text" panose="020B0502040204020203" pitchFamily="34" charset="0"/>
              </a:rPr>
              <a:t>Ils soutiennent les projets de ces femmes avec un petit budget et facilitent l'engagement avec les autres parties prenantes.</a:t>
            </a:r>
          </a:p>
        </p:txBody>
      </p:sp>
      <p:pic>
        <p:nvPicPr>
          <p:cNvPr id="4" name="Picture 3">
            <a:extLst>
              <a:ext uri="{FF2B5EF4-FFF2-40B4-BE49-F238E27FC236}">
                <a16:creationId xmlns:a16="http://schemas.microsoft.com/office/drawing/2014/main" id="{2976B93F-FF7C-4B07-A372-003A4D14EB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9200" y="2980159"/>
            <a:ext cx="9160030" cy="5166830"/>
          </a:xfrm>
          <a:prstGeom prst="rect">
            <a:avLst/>
          </a:prstGeom>
        </p:spPr>
      </p:pic>
      <p:sp>
        <p:nvSpPr>
          <p:cNvPr id="13" name="TextBox 4">
            <a:extLst>
              <a:ext uri="{FF2B5EF4-FFF2-40B4-BE49-F238E27FC236}">
                <a16:creationId xmlns:a16="http://schemas.microsoft.com/office/drawing/2014/main" id="{CC458359-1334-43ED-B575-ECB547D0B068}"/>
              </a:ext>
            </a:extLst>
          </p:cNvPr>
          <p:cNvSpPr txBox="1"/>
          <p:nvPr/>
        </p:nvSpPr>
        <p:spPr>
          <a:xfrm>
            <a:off x="13585853" y="8267700"/>
            <a:ext cx="4157004" cy="561820"/>
          </a:xfrm>
          <a:prstGeom prst="rect">
            <a:avLst/>
          </a:prstGeom>
        </p:spPr>
        <p:txBody>
          <a:bodyPr wrap="square" lIns="0" tIns="0" rIns="0" bIns="0" rtlCol="0" anchor="t">
            <a:spAutoFit/>
          </a:bodyPr>
          <a:lstStyle/>
          <a:p>
            <a:pPr algn="r">
              <a:lnSpc>
                <a:spcPts val="2240"/>
              </a:lnSpc>
            </a:pPr>
            <a:r>
              <a:rPr lang="en-US">
                <a:solidFill>
                  <a:schemeClr val="bg1"/>
                </a:solidFill>
                <a:latin typeface="Now"/>
              </a:rPr>
              <a:t>Équipe de recherche locale</a:t>
            </a:r>
          </a:p>
          <a:p>
            <a:pPr algn="r">
              <a:lnSpc>
                <a:spcPts val="2240"/>
              </a:lnSpc>
            </a:pPr>
            <a:r>
              <a:rPr lang="en-US">
                <a:solidFill>
                  <a:schemeClr val="bg1"/>
                </a:solidFill>
                <a:latin typeface="Now"/>
              </a:rPr>
              <a:t>© O’Chay village, </a:t>
            </a:r>
            <a:r>
              <a:rPr lang="en-US" dirty="0">
                <a:solidFill>
                  <a:schemeClr val="bg1"/>
                </a:solidFill>
                <a:latin typeface="Now"/>
              </a:rPr>
              <a:t>My Village</a:t>
            </a:r>
          </a:p>
        </p:txBody>
      </p:sp>
    </p:spTree>
    <p:extLst>
      <p:ext uri="{BB962C8B-B14F-4D97-AF65-F5344CB8AC3E}">
        <p14:creationId xmlns:p14="http://schemas.microsoft.com/office/powerpoint/2010/main" val="308712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11" name="TextBox 10">
            <a:extLst>
              <a:ext uri="{FF2B5EF4-FFF2-40B4-BE49-F238E27FC236}">
                <a16:creationId xmlns:a16="http://schemas.microsoft.com/office/drawing/2014/main" id="{BAA3AF39-41A5-41F2-BDE9-55A6C3B3C9FE}"/>
              </a:ext>
            </a:extLst>
          </p:cNvPr>
          <p:cNvSpPr txBox="1"/>
          <p:nvPr/>
        </p:nvSpPr>
        <p:spPr>
          <a:xfrm>
            <a:off x="1233466" y="1465365"/>
            <a:ext cx="15970364" cy="1544535"/>
          </a:xfrm>
          <a:prstGeom prst="rect">
            <a:avLst/>
          </a:prstGeom>
          <a:no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a:solidFill>
                  <a:srgbClr val="CCEAE0"/>
                </a:solidFill>
                <a:latin typeface="Now" panose="020B0604020202020204" charset="0"/>
                <a:ea typeface="Calibri" panose="020F0502020204030204" pitchFamily="34" charset="0"/>
                <a:cs typeface="Times New Roman" panose="02020603050405020304" pitchFamily="18" charset="0"/>
              </a:rPr>
              <a:t>WARECOD, Vietnam</a:t>
            </a:r>
          </a:p>
          <a:p>
            <a:pPr algn="ctr">
              <a:lnSpc>
                <a:spcPts val="3000"/>
              </a:lnSpc>
              <a:spcAft>
                <a:spcPts val="1200"/>
              </a:spcAft>
              <a:tabLst>
                <a:tab pos="457200" algn="l"/>
              </a:tabLst>
            </a:pPr>
            <a:r>
              <a:rPr lang="fr-FR" sz="2600">
                <a:solidFill>
                  <a:srgbClr val="CCEAE0"/>
                </a:solidFill>
                <a:latin typeface="Now" panose="020B0604020202020204" charset="0"/>
                <a:ea typeface="Calibri" panose="020F0502020204030204" pitchFamily="34" charset="0"/>
                <a:cs typeface="Times New Roman" panose="02020603050405020304" pitchFamily="18" charset="0"/>
              </a:rPr>
              <a:t>Utiliser la recherche participative sur les connaissances écologiques locales comme méthode pour aider à sensibiliser à la valeur des rôles des hommes et des femmes et pour renforcer la confiance des femmes.</a:t>
            </a:r>
            <a:endParaRPr lang="en-US" sz="2600">
              <a:solidFill>
                <a:srgbClr val="CCEAE0"/>
              </a:solidFill>
              <a:latin typeface="Now" panose="020B060402020202020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224F85F1-39F6-4EE9-B63E-A97CF368B46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52337" y="3131808"/>
            <a:ext cx="5962630" cy="5647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6B839F-6A43-42F3-B59C-9D5515C9F89A}"/>
              </a:ext>
            </a:extLst>
          </p:cNvPr>
          <p:cNvSpPr txBox="1"/>
          <p:nvPr/>
        </p:nvSpPr>
        <p:spPr>
          <a:xfrm>
            <a:off x="6534052" y="3110301"/>
            <a:ext cx="11601548" cy="5690799"/>
          </a:xfrm>
          <a:prstGeom prst="rect">
            <a:avLst/>
          </a:prstGeom>
          <a:solidFill>
            <a:srgbClr val="CCEAE0">
              <a:alpha val="83000"/>
            </a:srgbClr>
          </a:solidFill>
        </p:spPr>
        <p:txBody>
          <a:bodyPr wrap="square" lIns="274320" tIns="91440" rIns="274320" bIns="91440" anchor="ctr">
            <a:noAutofit/>
          </a:bodyPr>
          <a:lstStyle/>
          <a:p>
            <a:pPr marL="457200" marR="0" lvl="0" indent="-457200">
              <a:lnSpc>
                <a:spcPts val="3000"/>
              </a:lnSpc>
              <a:spcBef>
                <a:spcPts val="0"/>
              </a:spcBef>
              <a:spcAft>
                <a:spcPts val="1200"/>
              </a:spcAft>
              <a:buFont typeface="Wingdings" panose="05000000000000000000" pitchFamily="2" charset="2"/>
              <a:buChar char="à"/>
              <a:tabLst>
                <a:tab pos="457200" algn="l"/>
              </a:tabLst>
            </a:pPr>
            <a:r>
              <a:rPr lang="fr-FR" sz="2600" dirty="0">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WARECOD a formé des équipes de recherche locales à la connaissance écologique locale et à l'évaluation rurale participative.</a:t>
            </a:r>
          </a:p>
          <a:p>
            <a:pPr marL="457200" marR="0" lvl="0" indent="-457200">
              <a:lnSpc>
                <a:spcPts val="3000"/>
              </a:lnSpc>
              <a:spcBef>
                <a:spcPts val="0"/>
              </a:spcBef>
              <a:spcAft>
                <a:spcPts val="1200"/>
              </a:spcAft>
              <a:buFont typeface="Wingdings" panose="05000000000000000000" pitchFamily="2" charset="2"/>
              <a:buChar char="à"/>
              <a:tabLst>
                <a:tab pos="457200" algn="l"/>
              </a:tabLst>
            </a:pPr>
            <a:endParaRPr lang="fr-FR" sz="2600" dirty="0">
              <a:latin typeface="Now" panose="020B0604020202020204" charset="0"/>
              <a:ea typeface="Calibri" panose="020F0502020204030204" pitchFamily="34" charset="0"/>
              <a:cs typeface="Times New Roman" panose="02020603050405020304" pitchFamily="18" charset="0"/>
              <a:sym typeface="Wingdings" panose="05000000000000000000" pitchFamily="2" charset="2"/>
            </a:endParaRPr>
          </a:p>
          <a:p>
            <a:pPr marL="457200" marR="0" lvl="0" indent="-457200">
              <a:lnSpc>
                <a:spcPts val="3000"/>
              </a:lnSpc>
              <a:spcBef>
                <a:spcPts val="0"/>
              </a:spcBef>
              <a:spcAft>
                <a:spcPts val="1200"/>
              </a:spcAft>
              <a:buFont typeface="Wingdings" panose="05000000000000000000" pitchFamily="2" charset="2"/>
              <a:buChar char="à"/>
              <a:tabLst>
                <a:tab pos="457200" algn="l"/>
              </a:tabLst>
            </a:pPr>
            <a:r>
              <a:rPr lang="fr-FR" sz="2600" dirty="0">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Compris la planification de projets de recherche, la discussion des actions nécessaires et la présentation de rapports de recherche à leurs propres communautés, au public et aux autorités locales.</a:t>
            </a:r>
          </a:p>
          <a:p>
            <a:pPr marR="0" lvl="0">
              <a:lnSpc>
                <a:spcPts val="3000"/>
              </a:lnSpc>
              <a:spcBef>
                <a:spcPts val="0"/>
              </a:spcBef>
              <a:spcAft>
                <a:spcPts val="1200"/>
              </a:spcAft>
              <a:tabLst>
                <a:tab pos="457200" algn="l"/>
              </a:tabLst>
            </a:pPr>
            <a:endParaRPr lang="fr-FR" sz="2600" dirty="0">
              <a:latin typeface="Now" panose="020B0604020202020204" charset="0"/>
              <a:ea typeface="Calibri" panose="020F0502020204030204" pitchFamily="34" charset="0"/>
              <a:cs typeface="Times New Roman" panose="02020603050405020304" pitchFamily="18" charset="0"/>
              <a:sym typeface="Wingdings" panose="05000000000000000000" pitchFamily="2" charset="2"/>
            </a:endParaRPr>
          </a:p>
          <a:p>
            <a:pPr marL="457200" marR="0" lvl="0" indent="-457200">
              <a:lnSpc>
                <a:spcPts val="3000"/>
              </a:lnSpc>
              <a:spcBef>
                <a:spcPts val="0"/>
              </a:spcBef>
              <a:spcAft>
                <a:spcPts val="1200"/>
              </a:spcAft>
              <a:buFont typeface="Wingdings" panose="05000000000000000000" pitchFamily="2" charset="2"/>
              <a:buChar char="à"/>
              <a:tabLst>
                <a:tab pos="457200" algn="l"/>
              </a:tabLst>
            </a:pPr>
            <a:r>
              <a:rPr lang="fr-FR" sz="2600" dirty="0">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Les équipes de recherche comprennent des femmes et des hommes d'ethnies et d'âges différents.</a:t>
            </a:r>
          </a:p>
        </p:txBody>
      </p:sp>
      <p:sp>
        <p:nvSpPr>
          <p:cNvPr id="15" name="TextBox 4">
            <a:extLst>
              <a:ext uri="{FF2B5EF4-FFF2-40B4-BE49-F238E27FC236}">
                <a16:creationId xmlns:a16="http://schemas.microsoft.com/office/drawing/2014/main" id="{D5CA7A7A-A23A-48BC-ACF6-CB898A1BC4F7}"/>
              </a:ext>
            </a:extLst>
          </p:cNvPr>
          <p:cNvSpPr txBox="1"/>
          <p:nvPr/>
        </p:nvSpPr>
        <p:spPr>
          <a:xfrm>
            <a:off x="1328650" y="7875209"/>
            <a:ext cx="4919750" cy="843949"/>
          </a:xfrm>
          <a:prstGeom prst="rect">
            <a:avLst/>
          </a:prstGeom>
        </p:spPr>
        <p:txBody>
          <a:bodyPr wrap="square" lIns="0" tIns="0" rIns="0" bIns="0" rtlCol="0" anchor="t">
            <a:spAutoFit/>
          </a:bodyPr>
          <a:lstStyle/>
          <a:p>
            <a:pPr algn="r">
              <a:lnSpc>
                <a:spcPts val="2240"/>
              </a:lnSpc>
            </a:pPr>
            <a:r>
              <a:rPr lang="fr-FR">
                <a:solidFill>
                  <a:schemeClr val="bg1"/>
                </a:solidFill>
                <a:latin typeface="Now"/>
              </a:rPr>
              <a:t>Groupe de recherche sur les connaissances locales lors d'un événement de nettoyage</a:t>
            </a:r>
            <a:br>
              <a:rPr lang="en-US">
                <a:solidFill>
                  <a:schemeClr val="bg1"/>
                </a:solidFill>
                <a:latin typeface="Now"/>
              </a:rPr>
            </a:br>
            <a:r>
              <a:rPr lang="en-US">
                <a:solidFill>
                  <a:schemeClr val="bg1"/>
                </a:solidFill>
                <a:latin typeface="Now"/>
              </a:rPr>
              <a:t>© WARECOD</a:t>
            </a:r>
          </a:p>
        </p:txBody>
      </p:sp>
      <p:sp>
        <p:nvSpPr>
          <p:cNvPr id="16" name="Rectangle 15">
            <a:extLst>
              <a:ext uri="{FF2B5EF4-FFF2-40B4-BE49-F238E27FC236}">
                <a16:creationId xmlns:a16="http://schemas.microsoft.com/office/drawing/2014/main" id="{871E26E6-2393-4C39-B405-B34A744401B1}"/>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RECHERCHE PARTICIPATIVE</a:t>
            </a:r>
          </a:p>
        </p:txBody>
      </p:sp>
    </p:spTree>
    <p:extLst>
      <p:ext uri="{BB962C8B-B14F-4D97-AF65-F5344CB8AC3E}">
        <p14:creationId xmlns:p14="http://schemas.microsoft.com/office/powerpoint/2010/main" val="412848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pic>
        <p:nvPicPr>
          <p:cNvPr id="1026" name="Picture 2">
            <a:extLst>
              <a:ext uri="{FF2B5EF4-FFF2-40B4-BE49-F238E27FC236}">
                <a16:creationId xmlns:a16="http://schemas.microsoft.com/office/drawing/2014/main" id="{224F85F1-39F6-4EE9-B63E-A97CF368B46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52337" y="3131808"/>
            <a:ext cx="5962630" cy="5647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6B839F-6A43-42F3-B59C-9D5515C9F89A}"/>
              </a:ext>
            </a:extLst>
          </p:cNvPr>
          <p:cNvSpPr txBox="1"/>
          <p:nvPr/>
        </p:nvSpPr>
        <p:spPr>
          <a:xfrm>
            <a:off x="6534052" y="3110301"/>
            <a:ext cx="11601548" cy="5690799"/>
          </a:xfrm>
          <a:prstGeom prst="rect">
            <a:avLst/>
          </a:prstGeom>
          <a:solidFill>
            <a:srgbClr val="CCEAE0">
              <a:alpha val="83000"/>
            </a:srgbClr>
          </a:solid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s-ES" i="1" dirty="0">
                <a:latin typeface="Now" panose="020B0604020202020204" charset="0"/>
                <a:ea typeface="Calibri" panose="020F0502020204030204" pitchFamily="34" charset="0"/>
                <a:cs typeface="Times New Roman" panose="02020603050405020304" pitchFamily="18" charset="0"/>
              </a:rPr>
              <a:t>(suite)</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dirty="0">
                <a:latin typeface="Now" panose="020B0604020202020204" charset="0"/>
                <a:ea typeface="Calibri" panose="020F0502020204030204" pitchFamily="34" charset="0"/>
                <a:cs typeface="Times New Roman" panose="02020603050405020304" pitchFamily="18" charset="0"/>
              </a:rPr>
              <a:t>Établir le plan de recherche ensemble et diviser l'équipe de recherche en petits groupes pour des sujets spécifiques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dirty="0">
                <a:latin typeface="Now" panose="020B0604020202020204" charset="0"/>
                <a:ea typeface="Calibri" panose="020F0502020204030204" pitchFamily="34" charset="0"/>
                <a:cs typeface="Times New Roman" panose="02020603050405020304" pitchFamily="18" charset="0"/>
              </a:rPr>
              <a:t>Discutez des informations qu'ils ont recueillies, de la façon de les appliquer, et de leur signification</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dirty="0">
                <a:latin typeface="Now" panose="020B0604020202020204" charset="0"/>
                <a:ea typeface="Calibri" panose="020F0502020204030204" pitchFamily="34" charset="0"/>
                <a:cs typeface="Times New Roman" panose="02020603050405020304" pitchFamily="18" charset="0"/>
              </a:rPr>
              <a:t>L'équipe locale présente aux autorités locales et au public (les femmes sont encouragées à le faire)</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dirty="0">
                <a:latin typeface="Now" panose="020B0604020202020204" charset="0"/>
                <a:ea typeface="Calibri" panose="020F0502020204030204" pitchFamily="34" charset="0"/>
                <a:cs typeface="Times New Roman" panose="02020603050405020304" pitchFamily="18" charset="0"/>
              </a:rPr>
              <a:t>Peut utiliser la recherche pour surveiller les risques et les impacts des développements sur les ressources</a:t>
            </a:r>
          </a:p>
        </p:txBody>
      </p:sp>
      <p:sp>
        <p:nvSpPr>
          <p:cNvPr id="14" name="TextBox 13">
            <a:extLst>
              <a:ext uri="{FF2B5EF4-FFF2-40B4-BE49-F238E27FC236}">
                <a16:creationId xmlns:a16="http://schemas.microsoft.com/office/drawing/2014/main" id="{BA5CF534-9484-4F88-9189-B21791847692}"/>
              </a:ext>
            </a:extLst>
          </p:cNvPr>
          <p:cNvSpPr txBox="1"/>
          <p:nvPr/>
        </p:nvSpPr>
        <p:spPr>
          <a:xfrm>
            <a:off x="361864" y="8909657"/>
            <a:ext cx="17716672" cy="1167793"/>
          </a:xfrm>
          <a:prstGeom prst="rect">
            <a:avLst/>
          </a:prstGeom>
          <a:noFill/>
        </p:spPr>
        <p:txBody>
          <a:bodyPr wrap="square" lIns="274320" tIns="91440" rIns="274320" bIns="91440" anchor="ctr">
            <a:noAutofit/>
          </a:bodyPr>
          <a:lstStyle/>
          <a:p>
            <a:pPr marR="0" lvl="0" algn="ctr">
              <a:lnSpc>
                <a:spcPts val="3000"/>
              </a:lnSpc>
              <a:spcBef>
                <a:spcPts val="0"/>
              </a:spcBef>
              <a:spcAft>
                <a:spcPts val="1200"/>
              </a:spcAft>
              <a:tabLst>
                <a:tab pos="457200" algn="l"/>
              </a:tabLst>
            </a:pPr>
            <a:r>
              <a:rPr lang="fr-FR" sz="2600">
                <a:solidFill>
                  <a:srgbClr val="CCEAE0"/>
                </a:solidFill>
                <a:latin typeface="Now" panose="020B0604020202020204" charset="0"/>
                <a:ea typeface="Calibri" panose="020F0502020204030204" pitchFamily="34" charset="0"/>
                <a:cs typeface="Times New Roman" panose="02020603050405020304" pitchFamily="18" charset="0"/>
              </a:rPr>
              <a:t>Les membres de la communauté, hommes et femmes, peuvent désormais recueillir des informations, les analyser et les synthétiser, et faire entendre leur voix lorsqu'ils les présentent</a:t>
            </a:r>
            <a:endParaRPr lang="en-US" sz="2600">
              <a:solidFill>
                <a:srgbClr val="CCEAE0"/>
              </a:solidFill>
              <a:latin typeface="Now" panose="020B060402020202020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6C8491A-9C85-44EF-9A72-748FB101F523}"/>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RECHERCHE PARTICIPATIVE</a:t>
            </a:r>
          </a:p>
        </p:txBody>
      </p:sp>
      <p:sp>
        <p:nvSpPr>
          <p:cNvPr id="17" name="TextBox 16">
            <a:extLst>
              <a:ext uri="{FF2B5EF4-FFF2-40B4-BE49-F238E27FC236}">
                <a16:creationId xmlns:a16="http://schemas.microsoft.com/office/drawing/2014/main" id="{F525F48A-6769-4542-AB1C-808CE5138B60}"/>
              </a:ext>
            </a:extLst>
          </p:cNvPr>
          <p:cNvSpPr txBox="1"/>
          <p:nvPr/>
        </p:nvSpPr>
        <p:spPr>
          <a:xfrm>
            <a:off x="1233466" y="1465365"/>
            <a:ext cx="15970364" cy="1544535"/>
          </a:xfrm>
          <a:prstGeom prst="rect">
            <a:avLst/>
          </a:prstGeom>
          <a:no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a:solidFill>
                  <a:srgbClr val="CCEAE0"/>
                </a:solidFill>
                <a:latin typeface="Now" panose="020B0604020202020204" charset="0"/>
                <a:ea typeface="Calibri" panose="020F0502020204030204" pitchFamily="34" charset="0"/>
                <a:cs typeface="Times New Roman" panose="02020603050405020304" pitchFamily="18" charset="0"/>
              </a:rPr>
              <a:t>WARECOD, Vietnam</a:t>
            </a:r>
          </a:p>
          <a:p>
            <a:pPr algn="ctr">
              <a:lnSpc>
                <a:spcPts val="3000"/>
              </a:lnSpc>
              <a:spcAft>
                <a:spcPts val="1200"/>
              </a:spcAft>
              <a:tabLst>
                <a:tab pos="457200" algn="l"/>
              </a:tabLst>
            </a:pPr>
            <a:r>
              <a:rPr lang="fr-FR" sz="2600">
                <a:solidFill>
                  <a:srgbClr val="CCEAE0"/>
                </a:solidFill>
                <a:latin typeface="Now" panose="020B0604020202020204" charset="0"/>
                <a:ea typeface="Calibri" panose="020F0502020204030204" pitchFamily="34" charset="0"/>
                <a:cs typeface="Times New Roman" panose="02020603050405020304" pitchFamily="18" charset="0"/>
              </a:rPr>
              <a:t>Utiliser la recherche participative sur les connaissances écologiques locales comme méthode pour aider à sensibiliser à la valeur des rôles des hommes et des femmes et pour renforcer la confiance des femmes.</a:t>
            </a:r>
            <a:endParaRPr lang="en-US" sz="2600">
              <a:solidFill>
                <a:srgbClr val="CCEAE0"/>
              </a:solidFill>
              <a:latin typeface="Now"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11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pPr marL="342900" marR="0" lvl="0" indent="-342900">
              <a:spcBef>
                <a:spcPts val="0"/>
              </a:spcBef>
              <a:spcAft>
                <a:spcPts val="0"/>
              </a:spcAft>
              <a:buFont typeface="Arial" panose="020B0604020202020204" pitchFamily="34" charset="0"/>
              <a:buChar char="•"/>
              <a:tabLst>
                <a:tab pos="457200" algn="l"/>
              </a:tabLst>
            </a:pPr>
            <a:endParaRPr lang="en-US" sz="1800">
              <a:effectLst/>
              <a:latin typeface="Now" panose="020B0604020202020204" charset="0"/>
              <a:ea typeface="Calibri" panose="020F0502020204030204" pitchFamily="34" charset="0"/>
              <a:cs typeface="Times New Roman" panose="02020603050405020304" pitchFamily="18" charset="0"/>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604776" y="1812896"/>
            <a:ext cx="9148824" cy="5692804"/>
          </a:xfrm>
          <a:prstGeom prst="rect">
            <a:avLst/>
          </a:prstGeom>
          <a:solidFill>
            <a:srgbClr val="CCEAE0">
              <a:alpha val="83000"/>
            </a:srgbClr>
          </a:solidFill>
        </p:spPr>
        <p:txBody>
          <a:bodyPr wrap="square" lIns="274320" tIns="91440" rIns="274320" bIns="91440" anchor="t">
            <a:noAutofit/>
          </a:bodyPr>
          <a:lstStyle/>
          <a:p>
            <a:pPr marR="0" lvl="0">
              <a:lnSpc>
                <a:spcPts val="3000"/>
              </a:lnSpc>
              <a:spcBef>
                <a:spcPts val="0"/>
              </a:spcBef>
              <a:spcAft>
                <a:spcPts val="1200"/>
              </a:spcAft>
              <a:tabLst>
                <a:tab pos="457200" algn="l"/>
              </a:tabLst>
            </a:pPr>
            <a:r>
              <a:rPr lang="en-US">
                <a:latin typeface="Now" panose="020B0604020202020204" charset="0"/>
                <a:ea typeface="Calibri" panose="020F0502020204030204" pitchFamily="34" charset="0"/>
                <a:cs typeface="Times New Roman" panose="02020603050405020304" pitchFamily="18" charset="0"/>
              </a:rPr>
              <a:t>MCI, Thaïlande – Bassin de la rivière Ing</a:t>
            </a:r>
          </a:p>
          <a:p>
            <a:pPr marR="0" lvl="0">
              <a:lnSpc>
                <a:spcPts val="3000"/>
              </a:lnSpc>
              <a:spcBef>
                <a:spcPts val="0"/>
              </a:spcBef>
              <a:spcAft>
                <a:spcPts val="1200"/>
              </a:spcAft>
              <a:tabLst>
                <a:tab pos="457200" algn="l"/>
              </a:tabLst>
            </a:pPr>
            <a:endParaRPr lang="fr-FR" sz="2400">
              <a:latin typeface="Now" panose="020B0604020202020204" charset="0"/>
              <a:ea typeface="Calibri" panose="020F0502020204030204" pitchFamily="34" charset="0"/>
              <a:cs typeface="Times New Roman" panose="02020603050405020304" pitchFamily="18" charset="0"/>
            </a:endParaRPr>
          </a:p>
          <a:p>
            <a:pPr marR="0" lvl="0">
              <a:lnSpc>
                <a:spcPts val="3000"/>
              </a:lnSpc>
              <a:spcBef>
                <a:spcPts val="0"/>
              </a:spcBef>
              <a:spcAft>
                <a:spcPts val="1200"/>
              </a:spcAft>
              <a:tabLst>
                <a:tab pos="457200" algn="l"/>
              </a:tabLst>
            </a:pPr>
            <a:r>
              <a:rPr lang="fr-FR" sz="2400">
                <a:latin typeface="Now" panose="020B0604020202020204" charset="0"/>
                <a:ea typeface="Calibri" panose="020F0502020204030204" pitchFamily="34" charset="0"/>
                <a:cs typeface="Times New Roman" panose="02020603050405020304" pitchFamily="18" charset="0"/>
              </a:rPr>
              <a:t>Formation et engagement des femmes dans la Recherche-action participative (RAP) basée sur les connaissances locales, y compris les rôles des femmes dans l'utilisation et la gestion des ressources naturelles</a:t>
            </a:r>
          </a:p>
          <a:p>
            <a:pPr marR="0" lvl="0">
              <a:lnSpc>
                <a:spcPts val="3000"/>
              </a:lnSpc>
              <a:spcBef>
                <a:spcPts val="0"/>
              </a:spcBef>
              <a:spcAft>
                <a:spcPts val="1200"/>
              </a:spcAft>
              <a:tabLst>
                <a:tab pos="457200" algn="l"/>
              </a:tabLst>
            </a:pPr>
            <a:endParaRPr lang="fr-FR" sz="2400">
              <a:latin typeface="Now" panose="020B0604020202020204" charset="0"/>
              <a:ea typeface="Calibri" panose="020F0502020204030204" pitchFamily="34" charset="0"/>
              <a:cs typeface="Times New Roman" panose="02020603050405020304" pitchFamily="18" charset="0"/>
            </a:endParaRPr>
          </a:p>
          <a:p>
            <a:pPr marR="0" lvl="0">
              <a:lnSpc>
                <a:spcPts val="3000"/>
              </a:lnSpc>
              <a:spcBef>
                <a:spcPts val="0"/>
              </a:spcBef>
              <a:spcAft>
                <a:spcPts val="1200"/>
              </a:spcAft>
              <a:tabLst>
                <a:tab pos="457200" algn="l"/>
              </a:tabLst>
            </a:pPr>
            <a:r>
              <a:rPr lang="fr-FR" sz="2400">
                <a:latin typeface="Now" panose="020B0604020202020204" charset="0"/>
                <a:ea typeface="Calibri" panose="020F0502020204030204" pitchFamily="34" charset="0"/>
                <a:cs typeface="Times New Roman" panose="02020603050405020304" pitchFamily="18" charset="0"/>
              </a:rPr>
              <a:t>Les femmes dirigent la collecte de données sur l'alimentation locale à partir de plantes comestibles dans les forêts communautaires, avec le personnel du MCI comme assistants de recherche pour les femmes</a:t>
            </a:r>
          </a:p>
        </p:txBody>
      </p:sp>
      <p:pic>
        <p:nvPicPr>
          <p:cNvPr id="31" name="Picture 30" descr="A group of people posing for a photo&#10;&#10;Description automatically generated">
            <a:extLst>
              <a:ext uri="{FF2B5EF4-FFF2-40B4-BE49-F238E27FC236}">
                <a16:creationId xmlns:a16="http://schemas.microsoft.com/office/drawing/2014/main" id="{0F991B6F-F273-4559-8D09-52DDFBEBF6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21923" y="4411814"/>
            <a:ext cx="7742325" cy="5328693"/>
          </a:xfrm>
          <a:prstGeom prst="rect">
            <a:avLst/>
          </a:prstGeom>
        </p:spPr>
      </p:pic>
      <p:sp>
        <p:nvSpPr>
          <p:cNvPr id="32" name="TextBox 4">
            <a:extLst>
              <a:ext uri="{FF2B5EF4-FFF2-40B4-BE49-F238E27FC236}">
                <a16:creationId xmlns:a16="http://schemas.microsoft.com/office/drawing/2014/main" id="{EA554316-DE6C-4AFD-91CF-A098CBC2F1D4}"/>
              </a:ext>
            </a:extLst>
          </p:cNvPr>
          <p:cNvSpPr txBox="1"/>
          <p:nvPr/>
        </p:nvSpPr>
        <p:spPr>
          <a:xfrm>
            <a:off x="12115800" y="8877300"/>
            <a:ext cx="5641327" cy="1126077"/>
          </a:xfrm>
          <a:prstGeom prst="rect">
            <a:avLst/>
          </a:prstGeom>
        </p:spPr>
        <p:txBody>
          <a:bodyPr wrap="square" lIns="0" tIns="0" rIns="0" bIns="0" rtlCol="0" anchor="t">
            <a:spAutoFit/>
          </a:bodyPr>
          <a:lstStyle/>
          <a:p>
            <a:pPr algn="r">
              <a:lnSpc>
                <a:spcPts val="2240"/>
              </a:lnSpc>
            </a:pPr>
            <a:r>
              <a:rPr lang="fr-FR">
                <a:solidFill>
                  <a:schemeClr val="bg1"/>
                </a:solidFill>
                <a:latin typeface="Now"/>
              </a:rPr>
              <a:t>Lancement d'une publication sur la recherche des femmes en matière de ressources naturelles.</a:t>
            </a:r>
            <a:r>
              <a:rPr lang="es-ES">
                <a:solidFill>
                  <a:schemeClr val="bg1"/>
                </a:solidFill>
                <a:latin typeface="Now"/>
              </a:rPr>
              <a:t> </a:t>
            </a:r>
          </a:p>
          <a:p>
            <a:pPr algn="r">
              <a:lnSpc>
                <a:spcPts val="2240"/>
              </a:lnSpc>
            </a:pPr>
            <a:r>
              <a:rPr lang="en-US">
                <a:solidFill>
                  <a:schemeClr val="bg1"/>
                </a:solidFill>
                <a:latin typeface="Now"/>
              </a:rPr>
              <a:t>© Teerapong Pomun, MCI</a:t>
            </a:r>
          </a:p>
          <a:p>
            <a:pPr algn="r">
              <a:lnSpc>
                <a:spcPts val="2240"/>
              </a:lnSpc>
            </a:pPr>
            <a:endParaRPr lang="en-US">
              <a:solidFill>
                <a:schemeClr val="bg1"/>
              </a:solidFill>
              <a:latin typeface="Now"/>
            </a:endParaRPr>
          </a:p>
        </p:txBody>
      </p:sp>
      <p:sp>
        <p:nvSpPr>
          <p:cNvPr id="14" name="Rectangle 13">
            <a:extLst>
              <a:ext uri="{FF2B5EF4-FFF2-40B4-BE49-F238E27FC236}">
                <a16:creationId xmlns:a16="http://schemas.microsoft.com/office/drawing/2014/main" id="{5B68AFCB-6A34-4B3D-BABC-A9DA667B585A}"/>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RECHERCHE PARTICIPATIVE</a:t>
            </a:r>
          </a:p>
        </p:txBody>
      </p:sp>
    </p:spTree>
    <p:extLst>
      <p:ext uri="{BB962C8B-B14F-4D97-AF65-F5344CB8AC3E}">
        <p14:creationId xmlns:p14="http://schemas.microsoft.com/office/powerpoint/2010/main" val="417805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6"/>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190500"/>
            <a:ext cx="6966412" cy="525080"/>
          </a:xfrm>
          <a:prstGeom prst="rect">
            <a:avLst/>
          </a:prstGeom>
        </p:spPr>
        <p:txBody>
          <a:bodyPr lIns="0" tIns="0" rIns="0" bIns="0" rtlCol="0" anchor="t">
            <a:spAutoFit/>
          </a:bodyPr>
          <a:lstStyle/>
          <a:p>
            <a:pPr>
              <a:lnSpc>
                <a:spcPts val="4200"/>
              </a:lnSpc>
            </a:pPr>
            <a:r>
              <a:rPr lang="en-US" sz="2800">
                <a:solidFill>
                  <a:srgbClr val="1E1E1E"/>
                </a:solidFill>
                <a:latin typeface="Now"/>
              </a:rPr>
              <a:t>À Propos</a:t>
            </a: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726267"/>
            <a:ext cx="7842122" cy="3405548"/>
          </a:xfrm>
          <a:prstGeom prst="rect">
            <a:avLst/>
          </a:prstGeom>
        </p:spPr>
        <p:txBody>
          <a:bodyPr wrap="square" lIns="0" tIns="0" rIns="0" bIns="0" rtlCol="0" anchor="t">
            <a:spAutoFit/>
          </a:bodyPr>
          <a:lstStyle/>
          <a:p>
            <a:pPr>
              <a:lnSpc>
                <a:spcPts val="2700"/>
              </a:lnSpc>
              <a:spcAft>
                <a:spcPts val="1200"/>
              </a:spcAft>
            </a:pPr>
            <a:r>
              <a:rPr lang="fr-FR" dirty="0">
                <a:latin typeface="Now" panose="00000500000000000000" pitchFamily="50" charset="0"/>
                <a:ea typeface="Calibri" panose="020F0502020204030204" pitchFamily="34" charset="0"/>
                <a:cs typeface="Myanmar Text" panose="020B0502040204020203" pitchFamily="34" charset="0"/>
              </a:rPr>
              <a:t>Bienvenue à cette formation sur l'autonomisation des femmes dans la conservation. Elle est basée sur les expériences, les idées et les leçons apprises par les bénéficiaires de subventions du CEPF dans le Hotspot Indo-Birman, ainsi que sur les bonnes pratiques générales pour intégrer le genre dans les projets de conservation.</a:t>
            </a:r>
          </a:p>
          <a:p>
            <a:pPr>
              <a:lnSpc>
                <a:spcPts val="2700"/>
              </a:lnSpc>
              <a:spcAft>
                <a:spcPts val="1200"/>
              </a:spcAft>
            </a:pPr>
            <a:r>
              <a:rPr lang="en-US" sz="1800" i="1" dirty="0">
                <a:effectLst/>
                <a:latin typeface="Now" panose="00000500000000000000" pitchFamily="50" charset="0"/>
                <a:ea typeface="Calibri" panose="020F0502020204030204" pitchFamily="34" charset="0"/>
                <a:cs typeface="Myanmar Text" panose="020B0502040204020203" pitchFamily="34" charset="0"/>
              </a:rPr>
              <a:t>Matériel sous </a:t>
            </a:r>
            <a:r>
              <a:rPr lang="en-US" sz="1800" i="1" dirty="0" err="1">
                <a:effectLst/>
                <a:latin typeface="Now" panose="00000500000000000000" pitchFamily="50" charset="0"/>
                <a:ea typeface="Calibri" panose="020F0502020204030204" pitchFamily="34" charset="0"/>
                <a:cs typeface="Myanmar Text" panose="020B0502040204020203" pitchFamily="34" charset="0"/>
              </a:rPr>
              <a:t>licence</a:t>
            </a:r>
            <a:r>
              <a:rPr lang="en-US" sz="1800" i="1" dirty="0">
                <a:effectLst/>
                <a:latin typeface="Now" panose="00000500000000000000" pitchFamily="50" charset="0"/>
                <a:ea typeface="Calibri" panose="020F0502020204030204" pitchFamily="34" charset="0"/>
                <a:cs typeface="Myanmar Text" panose="020B0502040204020203" pitchFamily="34" charset="0"/>
              </a:rPr>
              <a:t> </a:t>
            </a:r>
            <a:r>
              <a:rPr lang="en-US" sz="1800" i="1" u="sng" dirty="0">
                <a:solidFill>
                  <a:srgbClr val="1155CC"/>
                </a:solidFill>
                <a:effectLst/>
                <a:latin typeface="Now" panose="00000500000000000000" pitchFamily="50" charset="0"/>
                <a:ea typeface="Calibri" panose="020F0502020204030204" pitchFamily="34" charset="0"/>
                <a:cs typeface="Arial" panose="020B0604020202020204" pitchFamily="34" charset="0"/>
                <a:hlinkClick r:id="rId4"/>
              </a:rPr>
              <a:t>CC BY-NC 4.0</a:t>
            </a:r>
            <a:r>
              <a:rPr lang="en-US" sz="1800" i="1" dirty="0">
                <a:solidFill>
                  <a:srgbClr val="222222"/>
                </a:solidFill>
                <a:effectLst/>
                <a:latin typeface="Now" panose="00000500000000000000" pitchFamily="50" charset="0"/>
                <a:ea typeface="Calibri" panose="020F0502020204030204" pitchFamily="34" charset="0"/>
                <a:cs typeface="Arial" panose="020B0604020202020204" pitchFamily="34" charset="0"/>
              </a:rPr>
              <a:t>.</a:t>
            </a:r>
          </a:p>
          <a:p>
            <a:pPr>
              <a:lnSpc>
                <a:spcPts val="2700"/>
              </a:lnSpc>
              <a:spcAft>
                <a:spcPts val="1200"/>
              </a:spcAft>
            </a:pPr>
            <a:r>
              <a:rPr lang="fr-FR" dirty="0">
                <a:solidFill>
                  <a:srgbClr val="1E1E1E"/>
                </a:solidFill>
                <a:latin typeface="Now"/>
              </a:rPr>
              <a:t>Financé dans le cadre de la série de ressources d'apprentissage du CEPF « Construire sur le succès », qui vise à promouvoir des pratiques de conservation efficaces à travers la planète.</a:t>
            </a:r>
            <a:endParaRPr lang="es-ES" dirty="0">
              <a:solidFill>
                <a:srgbClr val="1E1E1E"/>
              </a:solidFill>
              <a:latin typeface="Now"/>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474215" y="9486900"/>
            <a:ext cx="8710642"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a:solidFill>
                  <a:srgbClr val="FBB38F"/>
                </a:solidFill>
                <a:latin typeface="Now"/>
              </a:rPr>
              <a:t>Publié: 2021 | Auteur: Tara Sayuri Whitty, Ph.D. @ Keiruna Inc. Traduction: Gretel Ippisch</a:t>
            </a: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14825"/>
            <a:ext cx="7365480" cy="523875"/>
          </a:xfrm>
          <a:prstGeom prst="rect">
            <a:avLst/>
          </a:prstGeom>
        </p:spPr>
        <p:txBody>
          <a:bodyPr wrap="square" lIns="0" tIns="0" rIns="0" bIns="0" rtlCol="0" anchor="t">
            <a:spAutoFit/>
          </a:bodyPr>
          <a:lstStyle/>
          <a:p>
            <a:pPr>
              <a:lnSpc>
                <a:spcPts val="4200"/>
              </a:lnSpc>
            </a:pPr>
            <a:r>
              <a:rPr lang="en-US" sz="2800">
                <a:solidFill>
                  <a:srgbClr val="1E1E1E"/>
                </a:solidFill>
                <a:latin typeface="Now"/>
              </a:rPr>
              <a:t>Mode d’Emploi</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905089"/>
            <a:ext cx="7865552" cy="2905411"/>
          </a:xfrm>
          <a:prstGeom prst="rect">
            <a:avLst/>
          </a:prstGeom>
        </p:spPr>
        <p:txBody>
          <a:bodyPr wrap="square" lIns="0" tIns="0" rIns="0" bIns="0" rtlCol="0" anchor="t">
            <a:spAutoFit/>
          </a:bodyPr>
          <a:lstStyle/>
          <a:p>
            <a:pPr>
              <a:lnSpc>
                <a:spcPts val="2700"/>
              </a:lnSpc>
              <a:spcAft>
                <a:spcPts val="1200"/>
              </a:spcAft>
            </a:pPr>
            <a:r>
              <a:rPr lang="fr-FR">
                <a:solidFill>
                  <a:srgbClr val="1E1E1E"/>
                </a:solidFill>
                <a:latin typeface="Now"/>
              </a:rPr>
              <a:t>Il s'agit d'une formation en 3 modules qui peut être auto-guidée ou dispensée par un formateur à un groupe. La formation a été développée pour être indépendante, mais des explications supplémentaires sont incluses dans le document « Notes de    formation ». </a:t>
            </a:r>
          </a:p>
          <a:p>
            <a:pPr>
              <a:lnSpc>
                <a:spcPts val="2700"/>
              </a:lnSpc>
              <a:spcAft>
                <a:spcPts val="1200"/>
              </a:spcAft>
            </a:pPr>
            <a:r>
              <a:rPr lang="fr-FR">
                <a:solidFill>
                  <a:srgbClr val="1E1E1E"/>
                </a:solidFill>
                <a:latin typeface="Now"/>
              </a:rPr>
              <a:t>Pour des informations plus approfondies sur l'un ou l'autre des sujets abordés, il existe de nombreuses références utiles, notamment celles qui figurent en annexe (Apprentissage complémentaire).</a:t>
            </a:r>
          </a:p>
        </p:txBody>
      </p:sp>
      <p:pic>
        <p:nvPicPr>
          <p:cNvPr id="28" name="Picture 27">
            <a:extLst>
              <a:ext uri="{FF2B5EF4-FFF2-40B4-BE49-F238E27FC236}">
                <a16:creationId xmlns:a16="http://schemas.microsoft.com/office/drawing/2014/main" id="{3421265D-0C67-419E-90E9-CE5736199B7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085054" y="8192337"/>
            <a:ext cx="2551979" cy="847130"/>
          </a:xfrm>
          <a:prstGeom prst="rect">
            <a:avLst/>
          </a:prstGeom>
        </p:spPr>
      </p:pic>
      <p:sp>
        <p:nvSpPr>
          <p:cNvPr id="8" name="TextBox 8"/>
          <p:cNvSpPr txBox="1"/>
          <p:nvPr/>
        </p:nvSpPr>
        <p:spPr>
          <a:xfrm>
            <a:off x="12975923" y="8039937"/>
            <a:ext cx="5037187" cy="2132763"/>
          </a:xfrm>
          <a:prstGeom prst="rect">
            <a:avLst/>
          </a:prstGeom>
        </p:spPr>
        <p:txBody>
          <a:bodyPr wrap="square" lIns="0" tIns="0" rIns="0" bIns="0" rtlCol="0" anchor="t">
            <a:spAutoFit/>
          </a:bodyPr>
          <a:lstStyle/>
          <a:p>
            <a:pPr>
              <a:lnSpc>
                <a:spcPts val="2800"/>
              </a:lnSpc>
              <a:spcAft>
                <a:spcPts val="600"/>
              </a:spcAft>
            </a:pPr>
            <a:r>
              <a:rPr lang="fr-FR">
                <a:solidFill>
                  <a:srgbClr val="0A9396"/>
                </a:solidFill>
                <a:effectLst/>
                <a:latin typeface="Now" panose="00000500000000000000" pitchFamily="50" charset="0"/>
                <a:ea typeface="Calibri" panose="020F0502020204030204" pitchFamily="34" charset="0"/>
                <a:cs typeface="Myanmar Text" panose="020B0502040204020203" pitchFamily="34" charset="0"/>
              </a:rPr>
              <a:t>Le CEPF est une initiative conjointe de l'Agence française de développement, de Conservation International, de l'Union européenne, du Fonds pour l'environnement mondial, du gouvernement japonais et de la Banque mondiale.</a:t>
            </a:r>
            <a:endParaRPr lang="en-US">
              <a:solidFill>
                <a:srgbClr val="0A9396"/>
              </a:solidFill>
              <a:latin typeface="Now"/>
            </a:endParaRPr>
          </a:p>
        </p:txBody>
      </p:sp>
      <p:pic>
        <p:nvPicPr>
          <p:cNvPr id="20" name="Picture 19">
            <a:extLst>
              <a:ext uri="{FF2B5EF4-FFF2-40B4-BE49-F238E27FC236}">
                <a16:creationId xmlns:a16="http://schemas.microsoft.com/office/drawing/2014/main" id="{E8999571-2EF1-4188-B6A5-331BA0BAC2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0" y="2781300"/>
            <a:ext cx="7702495" cy="1899496"/>
          </a:xfrm>
          <a:prstGeom prst="rect">
            <a:avLst/>
          </a:prstGeom>
        </p:spPr>
      </p:pic>
      <p:sp>
        <p:nvSpPr>
          <p:cNvPr id="21" name="TextBox 7">
            <a:extLst>
              <a:ext uri="{FF2B5EF4-FFF2-40B4-BE49-F238E27FC236}">
                <a16:creationId xmlns:a16="http://schemas.microsoft.com/office/drawing/2014/main" id="{7BF20223-6782-4E12-8446-B436E16D834B}"/>
              </a:ext>
            </a:extLst>
          </p:cNvPr>
          <p:cNvSpPr txBox="1"/>
          <p:nvPr/>
        </p:nvSpPr>
        <p:spPr>
          <a:xfrm>
            <a:off x="768295" y="2936723"/>
            <a:ext cx="9067800" cy="2539157"/>
          </a:xfrm>
          <a:prstGeom prst="rect">
            <a:avLst/>
          </a:prstGeom>
        </p:spPr>
        <p:txBody>
          <a:bodyPr wrap="square" lIns="0" tIns="0" rIns="0" bIns="0" rtlCol="0" anchor="t">
            <a:spAutoFit/>
          </a:bodyPr>
          <a:lstStyle/>
          <a:p>
            <a:r>
              <a:rPr lang="fr-FR" sz="5500">
                <a:solidFill>
                  <a:srgbClr val="FFFFFF"/>
                </a:solidFill>
                <a:latin typeface="Now"/>
              </a:rPr>
              <a:t>Autonomisation des </a:t>
            </a:r>
          </a:p>
          <a:p>
            <a:r>
              <a:rPr lang="fr-FR" sz="5500">
                <a:solidFill>
                  <a:srgbClr val="FFFFFF"/>
                </a:solidFill>
                <a:latin typeface="Now"/>
              </a:rPr>
              <a:t> femmes dans le domaine de la conservation</a:t>
            </a:r>
            <a:endParaRPr lang="en-US" sz="5500" dirty="0">
              <a:solidFill>
                <a:srgbClr val="FFFFFF"/>
              </a:solidFill>
              <a:latin typeface="Now" panose="020B0604020202020204" charset="0"/>
            </a:endParaRPr>
          </a:p>
        </p:txBody>
      </p:sp>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4749"/>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pPr marL="342900" marR="0" lvl="0" indent="-342900">
              <a:spcBef>
                <a:spcPts val="0"/>
              </a:spcBef>
              <a:spcAft>
                <a:spcPts val="0"/>
              </a:spcAft>
              <a:buFont typeface="Arial" panose="020B0604020202020204" pitchFamily="34" charset="0"/>
              <a:buChar char="•"/>
              <a:tabLst>
                <a:tab pos="457200" algn="l"/>
              </a:tabLst>
            </a:pPr>
            <a:endParaRPr lang="en-US" sz="1800">
              <a:effectLst/>
              <a:latin typeface="Now" panose="020B0604020202020204" charset="0"/>
              <a:ea typeface="Calibri" panose="020F0502020204030204" pitchFamily="34" charset="0"/>
              <a:cs typeface="Times New Roman" panose="02020603050405020304" pitchFamily="18" charset="0"/>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604776" y="1812896"/>
            <a:ext cx="9148824" cy="7978804"/>
          </a:xfrm>
          <a:prstGeom prst="rect">
            <a:avLst/>
          </a:prstGeom>
          <a:solidFill>
            <a:srgbClr val="CCEAE0">
              <a:alpha val="83000"/>
            </a:srgbClr>
          </a:solid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i="1">
                <a:latin typeface="Now" panose="020B0604020202020204" charset="0"/>
                <a:ea typeface="Calibri" panose="020F0502020204030204" pitchFamily="34" charset="0"/>
                <a:cs typeface="Times New Roman" panose="02020603050405020304" pitchFamily="18" charset="0"/>
              </a:rPr>
              <a:t>(suite)</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a:latin typeface="Now" panose="020B0604020202020204" charset="0"/>
                <a:ea typeface="Calibri" panose="020F0502020204030204" pitchFamily="34" charset="0"/>
                <a:cs typeface="Times New Roman" panose="02020603050405020304" pitchFamily="18" charset="0"/>
              </a:rPr>
              <a:t>MCI imprime des livres sur les résultats de la recherche pour les distribuer à la communauté et aux autorités locales, avec des chercheuses locales figurant dans l'équipe de recherche.</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a:latin typeface="Now" panose="020B0604020202020204" charset="0"/>
                <a:ea typeface="Calibri" panose="020F0502020204030204" pitchFamily="34" charset="0"/>
                <a:cs typeface="Times New Roman" panose="02020603050405020304" pitchFamily="18" charset="0"/>
              </a:rPr>
              <a:t>Le livre est le savoir et la publication des femmes.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a:latin typeface="Now" panose="020B0604020202020204" charset="0"/>
                <a:ea typeface="Calibri" panose="020F0502020204030204" pitchFamily="34" charset="0"/>
                <a:cs typeface="Times New Roman" panose="02020603050405020304" pitchFamily="18" charset="0"/>
              </a:rPr>
              <a:t>Organiser un séminaire de lancement du livre auprès des autorités et des organisations.</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pt-BR" sz="2400">
              <a:latin typeface="Now" panose="020B0604020202020204" charset="0"/>
              <a:ea typeface="Calibri" panose="020F0502020204030204" pitchFamily="34" charset="0"/>
              <a:cs typeface="Times New Roman" panose="02020603050405020304" pitchFamily="18" charset="0"/>
            </a:endParaRPr>
          </a:p>
          <a:p>
            <a:pPr marR="0" lvl="0">
              <a:lnSpc>
                <a:spcPts val="3000"/>
              </a:lnSpc>
              <a:spcBef>
                <a:spcPts val="0"/>
              </a:spcBef>
              <a:spcAft>
                <a:spcPts val="1200"/>
              </a:spcAft>
              <a:tabLst>
                <a:tab pos="457200" algn="l"/>
              </a:tabLst>
            </a:pPr>
            <a:r>
              <a:rPr lang="fr-FR" sz="2400">
                <a:latin typeface="Now" panose="020B0604020202020204" charset="0"/>
                <a:ea typeface="Calibri" panose="020F0502020204030204" pitchFamily="34" charset="0"/>
                <a:cs typeface="Times New Roman" panose="02020603050405020304" pitchFamily="18" charset="0"/>
              </a:rPr>
              <a:t>Ces publications et ces sessions de partage ont permis d'améliorer le profil des groupes de femmes dans le bassin de la rivière Ing et de renforcer la confiance des femmes en matière de communication et de plaidoyer</a:t>
            </a:r>
            <a:endParaRPr lang="pt-BR" sz="2400">
              <a:latin typeface="Now" panose="020B060402020202020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68178F6A-9FCF-48E4-89E8-5ECE9C1F6D8C}"/>
              </a:ext>
            </a:extLst>
          </p:cNvPr>
          <p:cNvSpPr txBox="1"/>
          <p:nvPr/>
        </p:nvSpPr>
        <p:spPr>
          <a:xfrm>
            <a:off x="10210800" y="1922264"/>
            <a:ext cx="7677248" cy="2246769"/>
          </a:xfrm>
          <a:prstGeom prst="rect">
            <a:avLst/>
          </a:prstGeom>
          <a:noFill/>
        </p:spPr>
        <p:txBody>
          <a:bodyPr wrap="square">
            <a:spAutoFit/>
          </a:bodyPr>
          <a:lstStyle/>
          <a:p>
            <a:pPr>
              <a:tabLst>
                <a:tab pos="457200" algn="l"/>
              </a:tabLst>
            </a:pPr>
            <a:r>
              <a:rPr lang="fr-FR" sz="2800">
                <a:solidFill>
                  <a:srgbClr val="CCEAE0"/>
                </a:solidFill>
                <a:latin typeface="Now" panose="020B0604020202020204" charset="0"/>
                <a:ea typeface="Calibri" panose="020F0502020204030204" pitchFamily="34" charset="0"/>
                <a:cs typeface="Times New Roman" panose="02020603050405020304" pitchFamily="18" charset="0"/>
              </a:rPr>
              <a:t>La recherche appartient aux femmes. </a:t>
            </a:r>
          </a:p>
          <a:p>
            <a:pPr>
              <a:tabLst>
                <a:tab pos="457200" algn="l"/>
              </a:tabLst>
            </a:pPr>
            <a:endParaRPr lang="fr-FR" sz="2800">
              <a:solidFill>
                <a:srgbClr val="CCEAE0"/>
              </a:solidFill>
              <a:latin typeface="Now" panose="020B0604020202020204" charset="0"/>
              <a:ea typeface="Calibri" panose="020F0502020204030204" pitchFamily="34" charset="0"/>
              <a:cs typeface="Times New Roman" panose="02020603050405020304" pitchFamily="18" charset="0"/>
            </a:endParaRPr>
          </a:p>
          <a:p>
            <a:pPr>
              <a:tabLst>
                <a:tab pos="457200" algn="l"/>
              </a:tabLst>
            </a:pPr>
            <a:r>
              <a:rPr lang="fr-FR" sz="2800">
                <a:solidFill>
                  <a:srgbClr val="CCEAE0"/>
                </a:solidFill>
                <a:latin typeface="Now" panose="020B0604020202020204" charset="0"/>
                <a:ea typeface="Calibri" panose="020F0502020204030204" pitchFamily="34" charset="0"/>
                <a:cs typeface="Times New Roman" panose="02020603050405020304" pitchFamily="18" charset="0"/>
              </a:rPr>
              <a:t>Le MCI leur dit : « C'est votre savoir, c'est votre pouvoir ; nous sommes juste ceux qui aident à l'enregistrer et à le résumer. »</a:t>
            </a:r>
            <a:endParaRPr lang="en-US" sz="2600">
              <a:solidFill>
                <a:srgbClr val="CCEAE0"/>
              </a:solidFill>
              <a:effectLst/>
              <a:latin typeface="Now" panose="020B0604020202020204" charset="0"/>
              <a:ea typeface="Calibri" panose="020F0502020204030204" pitchFamily="34" charset="0"/>
              <a:cs typeface="Times New Roman" panose="02020603050405020304" pitchFamily="18" charset="0"/>
            </a:endParaRPr>
          </a:p>
        </p:txBody>
      </p:sp>
      <p:pic>
        <p:nvPicPr>
          <p:cNvPr id="31" name="Picture 30" descr="A group of people posing for a photo&#10;&#10;Description automatically generated">
            <a:extLst>
              <a:ext uri="{FF2B5EF4-FFF2-40B4-BE49-F238E27FC236}">
                <a16:creationId xmlns:a16="http://schemas.microsoft.com/office/drawing/2014/main" id="{0F991B6F-F273-4559-8D09-52DDFBEBF6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21923" y="4411814"/>
            <a:ext cx="7742325" cy="5328693"/>
          </a:xfrm>
          <a:prstGeom prst="rect">
            <a:avLst/>
          </a:prstGeom>
        </p:spPr>
      </p:pic>
      <p:sp>
        <p:nvSpPr>
          <p:cNvPr id="14" name="Rectangle 13">
            <a:extLst>
              <a:ext uri="{FF2B5EF4-FFF2-40B4-BE49-F238E27FC236}">
                <a16:creationId xmlns:a16="http://schemas.microsoft.com/office/drawing/2014/main" id="{ADCFD09E-D4B6-46DC-B614-0F7E2FF27508}"/>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RECHERCHE PARTICIPATIVE</a:t>
            </a:r>
          </a:p>
        </p:txBody>
      </p:sp>
    </p:spTree>
    <p:extLst>
      <p:ext uri="{BB962C8B-B14F-4D97-AF65-F5344CB8AC3E}">
        <p14:creationId xmlns:p14="http://schemas.microsoft.com/office/powerpoint/2010/main" val="3079577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9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8458200" y="1943100"/>
            <a:ext cx="9144000" cy="5201424"/>
          </a:xfrm>
          <a:prstGeom prst="rect">
            <a:avLst/>
          </a:prstGeom>
          <a:solidFill>
            <a:srgbClr val="F4A261">
              <a:alpha val="65000"/>
            </a:srgbClr>
          </a:solidFill>
        </p:spPr>
        <p:txBody>
          <a:bodyPr wrap="square">
            <a:spAutoFit/>
          </a:bodyPr>
          <a:lstStyle/>
          <a:p>
            <a:pPr marL="0" marR="0">
              <a:spcBef>
                <a:spcPts val="0"/>
              </a:spcBef>
              <a:spcAft>
                <a:spcPts val="0"/>
              </a:spcAft>
            </a:pPr>
            <a:r>
              <a:rPr lang="en-US" sz="2000">
                <a:solidFill>
                  <a:schemeClr val="bg1"/>
                </a:solidFill>
                <a:effectLst/>
                <a:latin typeface="Now" panose="020B0604020202020204" charset="0"/>
                <a:ea typeface="Calibri" panose="020F0502020204030204" pitchFamily="34" charset="0"/>
                <a:cs typeface="Myanmar Text" panose="020B0502040204020203" pitchFamily="34" charset="0"/>
              </a:rPr>
              <a:t>Cambodian Rural Development Team (CRDT)</a:t>
            </a:r>
          </a:p>
          <a:p>
            <a:pPr marL="0" marR="0">
              <a:spcBef>
                <a:spcPts val="0"/>
              </a:spcBef>
              <a:spcAft>
                <a:spcPts val="0"/>
              </a:spcAft>
            </a:pPr>
            <a:endParaRPr lang="en-US" sz="240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2400">
                <a:solidFill>
                  <a:schemeClr val="bg1"/>
                </a:solidFill>
                <a:latin typeface="Now" panose="020B0604020202020204" charset="0"/>
                <a:ea typeface="Calibri" panose="020F0502020204030204" pitchFamily="34" charset="0"/>
                <a:cs typeface="Myanmar Text" panose="020B0502040204020203" pitchFamily="34" charset="0"/>
              </a:rPr>
              <a:t>Le CRDT a soutenu la formation d'organisations communautaires liées aux moyens de subsistance, y compris des groupes d'épargne principalement pour les femmes. </a:t>
            </a:r>
          </a:p>
          <a:p>
            <a:pPr marL="0" marR="0">
              <a:spcBef>
                <a:spcPts val="0"/>
              </a:spcBef>
              <a:spcAft>
                <a:spcPts val="0"/>
              </a:spcAft>
            </a:pPr>
            <a:endParaRPr lang="es-ES" sz="2400">
              <a:solidFill>
                <a:schemeClr val="bg1"/>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2400">
                <a:solidFill>
                  <a:schemeClr val="bg1"/>
                </a:solidFill>
                <a:latin typeface="Now" panose="020B0604020202020204" charset="0"/>
                <a:ea typeface="Calibri" panose="020F0502020204030204" pitchFamily="34" charset="0"/>
                <a:cs typeface="Myanmar Text" panose="020B0502040204020203" pitchFamily="34" charset="0"/>
              </a:rPr>
              <a:t>Ces groupes d'épargne mettent en commun l'argent des membres, ce qui permet d'accorder des prêts à des membres sélectionnés pour investir dans des moyens de subsistance. </a:t>
            </a:r>
          </a:p>
          <a:p>
            <a:pPr marL="0" marR="0">
              <a:spcBef>
                <a:spcPts val="0"/>
              </a:spcBef>
              <a:spcAft>
                <a:spcPts val="0"/>
              </a:spcAft>
            </a:pPr>
            <a:endParaRPr lang="fr-FR" sz="2400">
              <a:solidFill>
                <a:schemeClr val="bg1"/>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2400">
                <a:solidFill>
                  <a:schemeClr val="bg1"/>
                </a:solidFill>
                <a:latin typeface="Now" panose="020B0604020202020204" charset="0"/>
                <a:ea typeface="Calibri" panose="020F0502020204030204" pitchFamily="34" charset="0"/>
                <a:cs typeface="Myanmar Text" panose="020B0502040204020203" pitchFamily="34" charset="0"/>
              </a:rPr>
              <a:t>Les bénéfices des intérêts sont utilisés pour soutenir les activités de conservation, y compris les patrouilles, le plaidoyer et la coordination.</a:t>
            </a:r>
            <a:endParaRPr lang="en-US" sz="220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
        <p:nvSpPr>
          <p:cNvPr id="18" name="TextBox 17">
            <a:extLst>
              <a:ext uri="{FF2B5EF4-FFF2-40B4-BE49-F238E27FC236}">
                <a16:creationId xmlns:a16="http://schemas.microsoft.com/office/drawing/2014/main" id="{68E10AAC-DB43-4407-B0FF-CAFA76265397}"/>
              </a:ext>
            </a:extLst>
          </p:cNvPr>
          <p:cNvSpPr txBox="1"/>
          <p:nvPr/>
        </p:nvSpPr>
        <p:spPr>
          <a:xfrm>
            <a:off x="880094" y="4688562"/>
            <a:ext cx="7248696" cy="4493538"/>
          </a:xfrm>
          <a:prstGeom prst="rect">
            <a:avLst/>
          </a:prstGeom>
          <a:noFill/>
        </p:spPr>
        <p:txBody>
          <a:bodyPr wrap="square">
            <a:spAutoFit/>
          </a:bodyPr>
          <a:lstStyle/>
          <a:p>
            <a:pPr marL="0" marR="0">
              <a:spcBef>
                <a:spcPts val="0"/>
              </a:spcBef>
              <a:spcAft>
                <a:spcPts val="0"/>
              </a:spcAft>
            </a:pPr>
            <a:r>
              <a:rPr lang="fr-FR" sz="2600">
                <a:solidFill>
                  <a:schemeClr val="bg1"/>
                </a:solidFill>
                <a:effectLst/>
                <a:latin typeface="Now" panose="020B0604020202020204" charset="0"/>
                <a:ea typeface="Calibri" panose="020F0502020204030204" pitchFamily="34" charset="0"/>
                <a:cs typeface="Myanmar Text" panose="020B0502040204020203" pitchFamily="34" charset="0"/>
              </a:rPr>
              <a:t>L'idée maîtresse est d'autonomiser les femmes sur le plan économique et sur le plan de la compréhension de l'importance de leur rôle dans la société, et de leur permettre d'acquérir de l'expérience en travaillant avec des personnes et des autorités de tous niveaux. </a:t>
            </a:r>
          </a:p>
          <a:p>
            <a:pPr marL="0" marR="0">
              <a:spcBef>
                <a:spcPts val="0"/>
              </a:spcBef>
              <a:spcAft>
                <a:spcPts val="0"/>
              </a:spcAft>
            </a:pPr>
            <a:endParaRPr lang="fr-FR" sz="2600">
              <a:solidFill>
                <a:schemeClr val="bg1"/>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2600">
                <a:solidFill>
                  <a:schemeClr val="bg1"/>
                </a:solidFill>
                <a:effectLst/>
                <a:latin typeface="Now" panose="020B0604020202020204" charset="0"/>
                <a:ea typeface="Calibri" panose="020F0502020204030204" pitchFamily="34" charset="0"/>
                <a:cs typeface="Myanmar Text" panose="020B0502040204020203" pitchFamily="34" charset="0"/>
                <a:sym typeface="Wingdings" panose="05000000000000000000" pitchFamily="2" charset="2"/>
              </a:rPr>
              <a:t></a:t>
            </a:r>
            <a:r>
              <a:rPr lang="fr-FR" sz="2600">
                <a:solidFill>
                  <a:schemeClr val="bg1"/>
                </a:solidFill>
                <a:effectLst/>
                <a:latin typeface="Now" panose="020B0604020202020204" charset="0"/>
                <a:ea typeface="Calibri" panose="020F0502020204030204" pitchFamily="34" charset="0"/>
                <a:cs typeface="Myanmar Text" panose="020B0502040204020203" pitchFamily="34" charset="0"/>
              </a:rPr>
              <a:t> elles peuvent apprendre à participer à des groupes, à communiquer et à prendre des décisions.</a:t>
            </a:r>
            <a:endParaRPr lang="en-US" sz="260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
        <p:nvSpPr>
          <p:cNvPr id="15" name="Rectangle 14">
            <a:extLst>
              <a:ext uri="{FF2B5EF4-FFF2-40B4-BE49-F238E27FC236}">
                <a16:creationId xmlns:a16="http://schemas.microsoft.com/office/drawing/2014/main" id="{7ECE4D6E-E715-4ACA-8D00-C604FBBB006D}"/>
              </a:ext>
            </a:extLst>
          </p:cNvPr>
          <p:cNvSpPr/>
          <p:nvPr/>
        </p:nvSpPr>
        <p:spPr>
          <a:xfrm>
            <a:off x="1742900" y="556666"/>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GROUPES ET RÉSEAUX DE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3009314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9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9448804" y="1943100"/>
            <a:ext cx="8153396" cy="6309420"/>
          </a:xfrm>
          <a:prstGeom prst="rect">
            <a:avLst/>
          </a:prstGeom>
          <a:solidFill>
            <a:srgbClr val="F4A261">
              <a:alpha val="65000"/>
            </a:srgbClr>
          </a:solidFill>
        </p:spPr>
        <p:txBody>
          <a:bodyPr wrap="square">
            <a:spAutoFit/>
          </a:bodyPr>
          <a:lstStyle/>
          <a:p>
            <a:pPr marL="0" marR="0">
              <a:spcBef>
                <a:spcPts val="0"/>
              </a:spcBef>
              <a:spcAft>
                <a:spcPts val="0"/>
              </a:spcAft>
            </a:pPr>
            <a:r>
              <a:rPr lang="en-US" sz="2000" i="1">
                <a:solidFill>
                  <a:schemeClr val="bg1"/>
                </a:solidFill>
                <a:effectLst/>
                <a:latin typeface="Now" panose="020B0604020202020204" charset="0"/>
                <a:ea typeface="Calibri" panose="020F0502020204030204" pitchFamily="34" charset="0"/>
                <a:cs typeface="Myanmar Text" panose="020B0502040204020203" pitchFamily="34" charset="0"/>
              </a:rPr>
              <a:t>(</a:t>
            </a:r>
            <a:r>
              <a:rPr lang="en-US" sz="2000" i="1">
                <a:solidFill>
                  <a:schemeClr val="bg1"/>
                </a:solidFill>
                <a:latin typeface="Now" panose="020B0604020202020204" charset="0"/>
                <a:ea typeface="Calibri" panose="020F0502020204030204" pitchFamily="34" charset="0"/>
                <a:cs typeface="Myanmar Text" panose="020B0502040204020203" pitchFamily="34" charset="0"/>
              </a:rPr>
              <a:t>suite</a:t>
            </a:r>
            <a:r>
              <a:rPr lang="en-US" sz="2000" i="1">
                <a:solidFill>
                  <a:schemeClr val="bg1"/>
                </a:solidFill>
                <a:effectLst/>
                <a:latin typeface="Now" panose="020B0604020202020204" charset="0"/>
                <a:ea typeface="Calibri" panose="020F0502020204030204" pitchFamily="34" charset="0"/>
                <a:cs typeface="Myanmar Text" panose="020B0502040204020203" pitchFamily="34" charset="0"/>
              </a:rPr>
              <a:t>)</a:t>
            </a:r>
          </a:p>
          <a:p>
            <a:pPr marL="0" marR="0">
              <a:spcBef>
                <a:spcPts val="0"/>
              </a:spcBef>
              <a:spcAft>
                <a:spcPts val="0"/>
              </a:spcAft>
            </a:pPr>
            <a:endParaRPr lang="en-US" sz="240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3000">
                <a:solidFill>
                  <a:schemeClr val="bg1"/>
                </a:solidFill>
                <a:latin typeface="Now" panose="020B0604020202020204" charset="0"/>
                <a:ea typeface="Calibri" panose="020F0502020204030204" pitchFamily="34" charset="0"/>
                <a:cs typeface="Myanmar Text" panose="020B0502040204020203" pitchFamily="34" charset="0"/>
              </a:rPr>
              <a:t>« Après avoir travaillé avec nous pendant quelques années, certains membres de notre communauté sont devenus des membres élus du conseil communal et même un chef adjoint du conseil communal. </a:t>
            </a:r>
          </a:p>
          <a:p>
            <a:pPr marL="0" marR="0">
              <a:spcBef>
                <a:spcPts val="0"/>
              </a:spcBef>
              <a:spcAft>
                <a:spcPts val="0"/>
              </a:spcAft>
            </a:pPr>
            <a:endParaRPr lang="fr-FR" sz="3000">
              <a:solidFill>
                <a:schemeClr val="bg1"/>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3000">
                <a:solidFill>
                  <a:schemeClr val="bg1"/>
                </a:solidFill>
                <a:latin typeface="Now" panose="020B0604020202020204" charset="0"/>
                <a:ea typeface="Calibri" panose="020F0502020204030204" pitchFamily="34" charset="0"/>
                <a:cs typeface="Myanmar Text" panose="020B0502040204020203" pitchFamily="34" charset="0"/>
              </a:rPr>
              <a:t>Les femmes sont passées de la timidité à la participation active et à l'élection au gouvernement local. Elles ont davantage confiance en elles et sont prêtes à s'exprimer. »</a:t>
            </a:r>
            <a:endParaRPr lang="en-US" sz="300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
        <p:nvSpPr>
          <p:cNvPr id="21" name="TextBox 20">
            <a:extLst>
              <a:ext uri="{FF2B5EF4-FFF2-40B4-BE49-F238E27FC236}">
                <a16:creationId xmlns:a16="http://schemas.microsoft.com/office/drawing/2014/main" id="{4E6C40CC-94B7-4E5C-9BB6-EB18862A6CB8}"/>
              </a:ext>
            </a:extLst>
          </p:cNvPr>
          <p:cNvSpPr txBox="1"/>
          <p:nvPr/>
        </p:nvSpPr>
        <p:spPr>
          <a:xfrm>
            <a:off x="1295399" y="4337142"/>
            <a:ext cx="7543799" cy="2787558"/>
          </a:xfrm>
          <a:prstGeom prst="rect">
            <a:avLst/>
          </a:prstGeom>
          <a:noFill/>
        </p:spPr>
        <p:txBody>
          <a:bodyPr wrap="square">
            <a:spAutoFit/>
          </a:bodyPr>
          <a:lstStyle/>
          <a:p>
            <a:pPr marL="0" marR="0">
              <a:lnSpc>
                <a:spcPts val="3000"/>
              </a:lnSpc>
              <a:spcBef>
                <a:spcPts val="0"/>
              </a:spcBef>
              <a:spcAft>
                <a:spcPts val="0"/>
              </a:spcAft>
            </a:pPr>
            <a:r>
              <a:rPr lang="fr-FR" sz="2600">
                <a:solidFill>
                  <a:srgbClr val="CCEAE0"/>
                </a:solidFill>
                <a:effectLst/>
                <a:latin typeface="Now" panose="020B0604020202020204" charset="0"/>
                <a:ea typeface="Calibri" panose="020F0502020204030204" pitchFamily="34" charset="0"/>
                <a:cs typeface="Myanmar Text" panose="020B0502040204020203" pitchFamily="34" charset="0"/>
              </a:rPr>
              <a:t>« Lorsque vous renforcez les capacités des mères, les enfants en bénéficient également. Cela façonne les attitudes des enfants, ouvre l'esprit vers plus d'éducation pour les générations futures. Vous pouvez maintenant voir notre société devenir plus ouverte et plus tolérante. »  </a:t>
            </a:r>
            <a:r>
              <a:rPr lang="en-US" sz="2000">
                <a:solidFill>
                  <a:srgbClr val="CCEAE0"/>
                </a:solidFill>
                <a:effectLst/>
                <a:latin typeface="Now" panose="020B0604020202020204" charset="0"/>
                <a:ea typeface="Calibri" panose="020F0502020204030204" pitchFamily="34" charset="0"/>
                <a:cs typeface="Myanmar Text" panose="020B0502040204020203" pitchFamily="34" charset="0"/>
              </a:rPr>
              <a:t>CRDT</a:t>
            </a:r>
          </a:p>
        </p:txBody>
      </p:sp>
      <p:sp>
        <p:nvSpPr>
          <p:cNvPr id="22" name="AutoShape 2">
            <a:extLst>
              <a:ext uri="{FF2B5EF4-FFF2-40B4-BE49-F238E27FC236}">
                <a16:creationId xmlns:a16="http://schemas.microsoft.com/office/drawing/2014/main" id="{9B2537C6-5528-4266-9F75-182C99BFCBD0}"/>
              </a:ext>
            </a:extLst>
          </p:cNvPr>
          <p:cNvSpPr/>
          <p:nvPr/>
        </p:nvSpPr>
        <p:spPr>
          <a:xfrm flipH="1" flipV="1">
            <a:off x="1219200" y="4459263"/>
            <a:ext cx="0" cy="2009532"/>
          </a:xfrm>
          <a:prstGeom prst="line">
            <a:avLst/>
          </a:prstGeom>
          <a:ln w="28575" cap="rnd">
            <a:solidFill>
              <a:srgbClr val="F9844A"/>
            </a:solidFill>
            <a:prstDash val="sysDot"/>
            <a:headEnd type="none" w="sm" len="sm"/>
            <a:tailEnd type="none" w="sm" len="sm"/>
          </a:ln>
        </p:spPr>
      </p:sp>
      <p:sp>
        <p:nvSpPr>
          <p:cNvPr id="17" name="Rectangle 16">
            <a:extLst>
              <a:ext uri="{FF2B5EF4-FFF2-40B4-BE49-F238E27FC236}">
                <a16:creationId xmlns:a16="http://schemas.microsoft.com/office/drawing/2014/main" id="{241E6874-FEC4-45BB-A8AD-6B88B5F3F843}"/>
              </a:ext>
            </a:extLst>
          </p:cNvPr>
          <p:cNvSpPr/>
          <p:nvPr/>
        </p:nvSpPr>
        <p:spPr>
          <a:xfrm>
            <a:off x="1742900" y="556666"/>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GROUPES ET RÉSEAUX DE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174761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540290" y="2883039"/>
            <a:ext cx="8065312" cy="5539978"/>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pt-BR" sz="2000">
                <a:solidFill>
                  <a:schemeClr val="bg1"/>
                </a:solidFill>
                <a:effectLst/>
                <a:latin typeface="Now" panose="020B0604020202020204" charset="0"/>
                <a:ea typeface="Calibri" panose="020F0502020204030204" pitchFamily="34" charset="0"/>
                <a:cs typeface="Times New Roman" panose="02020603050405020304" pitchFamily="18" charset="0"/>
              </a:rPr>
              <a:t>Mekong Community Institute</a:t>
            </a:r>
            <a:r>
              <a:rPr lang="pt-BR" sz="2000">
                <a:solidFill>
                  <a:schemeClr val="bg1"/>
                </a:solidFill>
                <a:latin typeface="Now" panose="020B0604020202020204" charset="0"/>
                <a:ea typeface="Calibri" panose="020F0502020204030204" pitchFamily="34" charset="0"/>
                <a:cs typeface="Times New Roman" panose="02020603050405020304" pitchFamily="18" charset="0"/>
              </a:rPr>
              <a:t> (</a:t>
            </a:r>
            <a:r>
              <a:rPr lang="pt-BR" sz="2000">
                <a:solidFill>
                  <a:schemeClr val="bg1"/>
                </a:solidFill>
                <a:effectLst/>
                <a:latin typeface="Now" panose="020B0604020202020204" charset="0"/>
                <a:ea typeface="Calibri" panose="020F0502020204030204" pitchFamily="34" charset="0"/>
                <a:cs typeface="Times New Roman" panose="02020603050405020304" pitchFamily="18" charset="0"/>
              </a:rPr>
              <a:t>MCI), Bassin de la rivière Ing, Thaïlande</a:t>
            </a:r>
          </a:p>
          <a:p>
            <a:pPr marR="0" lvl="0">
              <a:spcBef>
                <a:spcPts val="0"/>
              </a:spcBef>
              <a:spcAft>
                <a:spcPts val="0"/>
              </a:spcAft>
              <a:tabLst>
                <a:tab pos="457200" algn="l"/>
              </a:tabLst>
            </a:pPr>
            <a:endParaRPr lang="en-US" sz="200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fr-FR" sz="2400">
                <a:solidFill>
                  <a:schemeClr val="bg1"/>
                </a:solidFill>
                <a:effectLst/>
                <a:latin typeface="Now" panose="020B0604020202020204" charset="0"/>
                <a:ea typeface="Calibri" panose="020F0502020204030204" pitchFamily="34" charset="0"/>
                <a:cs typeface="Times New Roman" panose="02020603050405020304" pitchFamily="18" charset="0"/>
              </a:rPr>
              <a:t>L’institut a pris contact avec le réseau des femmes de Phayao (PWN), déjà existant. Le PWN était déjà un réseau solide qui s'efforçait de renforcer la voix des femmes dans la politique et le leadership, mais pas dans la conservation. </a:t>
            </a:r>
          </a:p>
          <a:p>
            <a:pPr marR="0" lvl="0">
              <a:spcBef>
                <a:spcPts val="0"/>
              </a:spcBef>
              <a:spcAft>
                <a:spcPts val="0"/>
              </a:spcAft>
              <a:tabLst>
                <a:tab pos="457200" algn="l"/>
              </a:tabLst>
            </a:pPr>
            <a:endParaRPr lang="fr-FR" sz="240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fr-FR" sz="2400" b="1">
                <a:solidFill>
                  <a:schemeClr val="bg1"/>
                </a:solidFill>
                <a:effectLst/>
                <a:latin typeface="Now" panose="020B0604020202020204" charset="0"/>
                <a:ea typeface="Calibri" panose="020F0502020204030204" pitchFamily="34" charset="0"/>
                <a:cs typeface="Times New Roman" panose="02020603050405020304" pitchFamily="18" charset="0"/>
              </a:rPr>
              <a:t>Ensemble, ils ont étendu le réseau au-delà de la province de Phayao jusqu'à la province de Chiang Rai, le long de la rivière Ing.</a:t>
            </a:r>
          </a:p>
          <a:p>
            <a:pPr marR="0" lvl="0">
              <a:spcBef>
                <a:spcPts val="0"/>
              </a:spcBef>
              <a:spcAft>
                <a:spcPts val="0"/>
              </a:spcAft>
              <a:tabLst>
                <a:tab pos="457200" algn="l"/>
              </a:tabLst>
            </a:pPr>
            <a:endParaRPr lang="fr-FR" sz="240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fr-FR" sz="2400">
                <a:solidFill>
                  <a:schemeClr val="bg1"/>
                </a:solidFill>
                <a:effectLst/>
                <a:latin typeface="Now" panose="020B0604020202020204" charset="0"/>
                <a:ea typeface="Calibri" panose="020F0502020204030204" pitchFamily="34" charset="0"/>
                <a:cs typeface="Times New Roman" panose="02020603050405020304" pitchFamily="18" charset="0"/>
              </a:rPr>
              <a:t>Objectif: Renforcer les réseaux de femmes et développer les connexions entre les réseaux.</a:t>
            </a:r>
          </a:p>
        </p:txBody>
      </p:sp>
      <p:sp>
        <p:nvSpPr>
          <p:cNvPr id="21" name="TextBox 20">
            <a:extLst>
              <a:ext uri="{FF2B5EF4-FFF2-40B4-BE49-F238E27FC236}">
                <a16:creationId xmlns:a16="http://schemas.microsoft.com/office/drawing/2014/main" id="{70444360-6BF9-48BD-921C-4A8AD1D84343}"/>
              </a:ext>
            </a:extLst>
          </p:cNvPr>
          <p:cNvSpPr txBox="1"/>
          <p:nvPr/>
        </p:nvSpPr>
        <p:spPr>
          <a:xfrm>
            <a:off x="8610599" y="2857500"/>
            <a:ext cx="9284516" cy="5796202"/>
          </a:xfrm>
          <a:prstGeom prst="rect">
            <a:avLst/>
          </a:prstGeom>
          <a:noFill/>
        </p:spPr>
        <p:txBody>
          <a:bodyPr wrap="square" lIns="182880" tIns="91440" rIns="182880" bIns="91440">
            <a:spAutoFit/>
          </a:bodyPr>
          <a:lstStyle/>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a:solidFill>
                  <a:schemeClr val="bg1"/>
                </a:solidFill>
                <a:effectLst/>
                <a:latin typeface="Now" panose="020B0604020202020204" charset="0"/>
                <a:ea typeface="Calibri" panose="020F0502020204030204" pitchFamily="34" charset="0"/>
                <a:cs typeface="Times New Roman" panose="02020603050405020304" pitchFamily="18" charset="0"/>
              </a:rPr>
              <a:t>Apprendre du Réseau des femmes de Phayao (PWN) comment travailler avec les femmes et l'appliquer aux questions environnementales.</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fr-FR" sz="240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a:solidFill>
                  <a:schemeClr val="bg1"/>
                </a:solidFill>
                <a:effectLst/>
                <a:latin typeface="Now" panose="020B0604020202020204" charset="0"/>
                <a:ea typeface="Calibri" panose="020F0502020204030204" pitchFamily="34" charset="0"/>
                <a:cs typeface="Times New Roman" panose="02020603050405020304" pitchFamily="18" charset="0"/>
              </a:rPr>
              <a:t>Cela s'est aligné sur le travail précédent du MCI avec d'autres ONG pour établir un réseau communautaire, le Conseil populaire du bassin de la rivière Ing.</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fr-FR" sz="240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a:solidFill>
                  <a:schemeClr val="bg1"/>
                </a:solidFill>
                <a:effectLst/>
                <a:latin typeface="Now" panose="020B0604020202020204" charset="0"/>
                <a:ea typeface="Calibri" panose="020F0502020204030204" pitchFamily="34" charset="0"/>
                <a:cs typeface="Times New Roman" panose="02020603050405020304" pitchFamily="18" charset="0"/>
              </a:rPr>
              <a:t>Mise en relation de groupes de femmes dans des communautés de la province de Chiang Rai avec le PWN afin de partager des connaissances, de créer des liens et de réfléchir davantage au rôle des femmes dans la conservation</a:t>
            </a:r>
          </a:p>
        </p:txBody>
      </p:sp>
      <p:sp>
        <p:nvSpPr>
          <p:cNvPr id="17" name="Rectangle 16">
            <a:extLst>
              <a:ext uri="{FF2B5EF4-FFF2-40B4-BE49-F238E27FC236}">
                <a16:creationId xmlns:a16="http://schemas.microsoft.com/office/drawing/2014/main" id="{A5A920C4-2C4E-4B14-A6F9-DC3FED8195CB}"/>
              </a:ext>
            </a:extLst>
          </p:cNvPr>
          <p:cNvSpPr/>
          <p:nvPr/>
        </p:nvSpPr>
        <p:spPr>
          <a:xfrm>
            <a:off x="1742900" y="556666"/>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GROUPES ET RÉSEAUX DE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34313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21" name="TextBox 20">
            <a:extLst>
              <a:ext uri="{FF2B5EF4-FFF2-40B4-BE49-F238E27FC236}">
                <a16:creationId xmlns:a16="http://schemas.microsoft.com/office/drawing/2014/main" id="{70444360-6BF9-48BD-921C-4A8AD1D84343}"/>
              </a:ext>
            </a:extLst>
          </p:cNvPr>
          <p:cNvSpPr txBox="1"/>
          <p:nvPr/>
        </p:nvSpPr>
        <p:spPr>
          <a:xfrm>
            <a:off x="8610599" y="3323092"/>
            <a:ext cx="9284516" cy="5719258"/>
          </a:xfrm>
          <a:prstGeom prst="rect">
            <a:avLst/>
          </a:prstGeom>
          <a:noFill/>
        </p:spPr>
        <p:txBody>
          <a:bodyPr wrap="square" lIns="182880" tIns="91440" rIns="182880" bIns="91440">
            <a:spAutoFit/>
          </a:bodyPr>
          <a:lstStyle/>
          <a:p>
            <a:pPr marR="0" lvl="0">
              <a:lnSpc>
                <a:spcPts val="3000"/>
              </a:lnSpc>
              <a:spcBef>
                <a:spcPts val="0"/>
              </a:spcBef>
              <a:spcAft>
                <a:spcPts val="1200"/>
              </a:spcAft>
              <a:tabLst>
                <a:tab pos="457200" algn="l"/>
              </a:tabLst>
            </a:pPr>
            <a:r>
              <a:rPr lang="es-ES" sz="2000" i="1" dirty="0">
                <a:solidFill>
                  <a:schemeClr val="bg1"/>
                </a:solidFill>
                <a:effectLst/>
                <a:latin typeface="Now" panose="020B0604020202020204" charset="0"/>
                <a:ea typeface="Calibri" panose="020F0502020204030204" pitchFamily="34" charset="0"/>
                <a:cs typeface="Times New Roman" panose="02020603050405020304" pitchFamily="18" charset="0"/>
              </a:rPr>
              <a:t>(</a:t>
            </a:r>
            <a:r>
              <a:rPr lang="es-ES" sz="2000" i="1" dirty="0">
                <a:solidFill>
                  <a:schemeClr val="bg1"/>
                </a:solidFill>
                <a:latin typeface="Now" panose="020B0604020202020204" charset="0"/>
                <a:ea typeface="Calibri" panose="020F0502020204030204" pitchFamily="34" charset="0"/>
                <a:cs typeface="Times New Roman" panose="02020603050405020304" pitchFamily="18" charset="0"/>
              </a:rPr>
              <a:t>suite</a:t>
            </a:r>
            <a:r>
              <a:rPr lang="es-ES" sz="2000" i="1" dirty="0">
                <a:solidFill>
                  <a:schemeClr val="bg1"/>
                </a:solidFill>
                <a:effectLst/>
                <a:latin typeface="Now" panose="020B0604020202020204" charset="0"/>
                <a:ea typeface="Calibri" panose="020F0502020204030204" pitchFamily="34" charset="0"/>
                <a:cs typeface="Times New Roman" panose="02020603050405020304" pitchFamily="18" charset="0"/>
              </a:rPr>
              <a:t>)</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dirty="0">
                <a:solidFill>
                  <a:schemeClr val="bg1"/>
                </a:solidFill>
                <a:effectLst/>
                <a:latin typeface="Now" panose="020B0604020202020204" charset="0"/>
                <a:ea typeface="Calibri" panose="020F0502020204030204" pitchFamily="34" charset="0"/>
                <a:cs typeface="Times New Roman" panose="02020603050405020304" pitchFamily="18" charset="0"/>
              </a:rPr>
              <a:t>Les femmes ont demandé plus de réunions et d'occasions de travailler ensemble, pour que les groupes de femmes de Chiang Rai apprennent davantage du PWN.</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fr-FR" sz="2400" dirty="0">
              <a:solidFill>
                <a:schemeClr val="bg1"/>
              </a:solidFill>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dirty="0">
                <a:solidFill>
                  <a:schemeClr val="bg1"/>
                </a:solidFill>
                <a:effectLst/>
                <a:latin typeface="Now" panose="020B0604020202020204" charset="0"/>
                <a:ea typeface="Calibri" panose="020F0502020204030204" pitchFamily="34" charset="0"/>
                <a:cs typeface="Times New Roman" panose="02020603050405020304" pitchFamily="18" charset="0"/>
              </a:rPr>
              <a:t>L'établissement d'un réseau au-delà des frontières provinciales était très important.</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fr-FR" sz="2400" dirty="0">
              <a:solidFill>
                <a:schemeClr val="bg1"/>
              </a:solidFill>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400" dirty="0">
                <a:solidFill>
                  <a:schemeClr val="bg1"/>
                </a:solidFill>
                <a:effectLst/>
                <a:latin typeface="Now" panose="020B0604020202020204" charset="0"/>
                <a:ea typeface="Calibri" panose="020F0502020204030204" pitchFamily="34" charset="0"/>
                <a:cs typeface="Times New Roman" panose="02020603050405020304" pitchFamily="18" charset="0"/>
              </a:rPr>
              <a:t>Le réseau PWN travaille désormais davantage sur les questions environnementales, ainsi que sur les questions de sécurité.</a:t>
            </a:r>
          </a:p>
          <a:p>
            <a:pPr marR="0" lvl="0">
              <a:lnSpc>
                <a:spcPts val="3000"/>
              </a:lnSpc>
              <a:spcBef>
                <a:spcPts val="0"/>
              </a:spcBef>
              <a:spcAft>
                <a:spcPts val="1200"/>
              </a:spcAft>
              <a:tabLst>
                <a:tab pos="457200" algn="l"/>
              </a:tabLst>
            </a:pPr>
            <a:endParaRPr lang="pt-BR" sz="2400" dirty="0">
              <a:solidFill>
                <a:schemeClr val="bg1"/>
              </a:solidFill>
              <a:effectLst/>
              <a:latin typeface="Now" panose="020B060402020202020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1252770-8F0F-4B9D-84F2-66C7D85CDDA7}"/>
              </a:ext>
            </a:extLst>
          </p:cNvPr>
          <p:cNvSpPr/>
          <p:nvPr/>
        </p:nvSpPr>
        <p:spPr>
          <a:xfrm>
            <a:off x="1742900" y="556666"/>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GROUPES ET RÉSEAUX DE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8" name="TextBox 17">
            <a:extLst>
              <a:ext uri="{FF2B5EF4-FFF2-40B4-BE49-F238E27FC236}">
                <a16:creationId xmlns:a16="http://schemas.microsoft.com/office/drawing/2014/main" id="{078224A0-E7B3-4DAF-8C51-39027DC3CF11}"/>
              </a:ext>
            </a:extLst>
          </p:cNvPr>
          <p:cNvSpPr txBox="1"/>
          <p:nvPr/>
        </p:nvSpPr>
        <p:spPr>
          <a:xfrm>
            <a:off x="540290" y="2883039"/>
            <a:ext cx="8065312" cy="5539978"/>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pt-BR" sz="2000">
                <a:solidFill>
                  <a:schemeClr val="bg1"/>
                </a:solidFill>
                <a:effectLst/>
                <a:latin typeface="Now" panose="020B0604020202020204" charset="0"/>
                <a:ea typeface="Calibri" panose="020F0502020204030204" pitchFamily="34" charset="0"/>
                <a:cs typeface="Times New Roman" panose="02020603050405020304" pitchFamily="18" charset="0"/>
              </a:rPr>
              <a:t>Mekong Community Institute</a:t>
            </a:r>
            <a:r>
              <a:rPr lang="pt-BR" sz="2000">
                <a:solidFill>
                  <a:schemeClr val="bg1"/>
                </a:solidFill>
                <a:latin typeface="Now" panose="020B0604020202020204" charset="0"/>
                <a:ea typeface="Calibri" panose="020F0502020204030204" pitchFamily="34" charset="0"/>
                <a:cs typeface="Times New Roman" panose="02020603050405020304" pitchFamily="18" charset="0"/>
              </a:rPr>
              <a:t> (</a:t>
            </a:r>
            <a:r>
              <a:rPr lang="pt-BR" sz="2000">
                <a:solidFill>
                  <a:schemeClr val="bg1"/>
                </a:solidFill>
                <a:effectLst/>
                <a:latin typeface="Now" panose="020B0604020202020204" charset="0"/>
                <a:ea typeface="Calibri" panose="020F0502020204030204" pitchFamily="34" charset="0"/>
                <a:cs typeface="Times New Roman" panose="02020603050405020304" pitchFamily="18" charset="0"/>
              </a:rPr>
              <a:t>MCI), Bassin de la rivière Ing, Thaïlande</a:t>
            </a:r>
          </a:p>
          <a:p>
            <a:pPr marR="0" lvl="0">
              <a:spcBef>
                <a:spcPts val="0"/>
              </a:spcBef>
              <a:spcAft>
                <a:spcPts val="0"/>
              </a:spcAft>
              <a:tabLst>
                <a:tab pos="457200" algn="l"/>
              </a:tabLst>
            </a:pPr>
            <a:endParaRPr lang="en-US" sz="200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fr-FR" sz="2400">
                <a:solidFill>
                  <a:schemeClr val="bg1"/>
                </a:solidFill>
                <a:effectLst/>
                <a:latin typeface="Now" panose="020B0604020202020204" charset="0"/>
                <a:ea typeface="Calibri" panose="020F0502020204030204" pitchFamily="34" charset="0"/>
                <a:cs typeface="Times New Roman" panose="02020603050405020304" pitchFamily="18" charset="0"/>
              </a:rPr>
              <a:t>L’institut a pris contact avec le réseau des femmes de Phayao (PWN), déjà existant. Le PWN était déjà un réseau solide qui s'efforçait de renforcer la voix des femmes dans la politique et le leadership, mais pas dans la conservation. </a:t>
            </a:r>
          </a:p>
          <a:p>
            <a:pPr marR="0" lvl="0">
              <a:spcBef>
                <a:spcPts val="0"/>
              </a:spcBef>
              <a:spcAft>
                <a:spcPts val="0"/>
              </a:spcAft>
              <a:tabLst>
                <a:tab pos="457200" algn="l"/>
              </a:tabLst>
            </a:pPr>
            <a:endParaRPr lang="fr-FR" sz="240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fr-FR" sz="2400" b="1">
                <a:solidFill>
                  <a:schemeClr val="bg1"/>
                </a:solidFill>
                <a:effectLst/>
                <a:latin typeface="Now" panose="020B0604020202020204" charset="0"/>
                <a:ea typeface="Calibri" panose="020F0502020204030204" pitchFamily="34" charset="0"/>
                <a:cs typeface="Times New Roman" panose="02020603050405020304" pitchFamily="18" charset="0"/>
              </a:rPr>
              <a:t>Ensemble, ils ont étendu le réseau au-delà de la province de Phayao jusqu'à la province de Chiang Rai, le long de la rivière Ing.</a:t>
            </a:r>
          </a:p>
          <a:p>
            <a:pPr marR="0" lvl="0">
              <a:spcBef>
                <a:spcPts val="0"/>
              </a:spcBef>
              <a:spcAft>
                <a:spcPts val="0"/>
              </a:spcAft>
              <a:tabLst>
                <a:tab pos="457200" algn="l"/>
              </a:tabLst>
            </a:pPr>
            <a:endParaRPr lang="fr-FR" sz="240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fr-FR" sz="2400">
                <a:solidFill>
                  <a:schemeClr val="bg1"/>
                </a:solidFill>
                <a:effectLst/>
                <a:latin typeface="Now" panose="020B0604020202020204" charset="0"/>
                <a:ea typeface="Calibri" panose="020F0502020204030204" pitchFamily="34" charset="0"/>
                <a:cs typeface="Times New Roman" panose="02020603050405020304" pitchFamily="18" charset="0"/>
              </a:rPr>
              <a:t>Objectif: Renforcer les réseaux de femmes et développer les connexions entre les réseaux.</a:t>
            </a:r>
          </a:p>
        </p:txBody>
      </p:sp>
    </p:spTree>
    <p:extLst>
      <p:ext uri="{BB962C8B-B14F-4D97-AF65-F5344CB8AC3E}">
        <p14:creationId xmlns:p14="http://schemas.microsoft.com/office/powerpoint/2010/main" val="362823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5" name="TextBox 14">
            <a:extLst>
              <a:ext uri="{FF2B5EF4-FFF2-40B4-BE49-F238E27FC236}">
                <a16:creationId xmlns:a16="http://schemas.microsoft.com/office/drawing/2014/main" id="{1739F11D-E9DA-4B2A-8EE8-A0538B9880EA}"/>
              </a:ext>
            </a:extLst>
          </p:cNvPr>
          <p:cNvSpPr txBox="1"/>
          <p:nvPr/>
        </p:nvSpPr>
        <p:spPr>
          <a:xfrm>
            <a:off x="406625" y="2714123"/>
            <a:ext cx="8356375" cy="6696577"/>
          </a:xfrm>
          <a:prstGeom prst="rect">
            <a:avLst/>
          </a:prstGeom>
          <a:noFill/>
        </p:spPr>
        <p:txBody>
          <a:bodyPr wrap="square">
            <a:spAutoFit/>
          </a:bodyPr>
          <a:lstStyle/>
          <a:p>
            <a:pPr marR="0" lvl="0">
              <a:lnSpc>
                <a:spcPts val="3000"/>
              </a:lnSpc>
              <a:spcBef>
                <a:spcPts val="0"/>
              </a:spcBef>
              <a:spcAft>
                <a:spcPts val="1200"/>
              </a:spcAft>
              <a:tabLst>
                <a:tab pos="457200" algn="l"/>
              </a:tabLst>
            </a:pPr>
            <a:r>
              <a:rPr lang="fr-FR" sz="2400" dirty="0">
                <a:solidFill>
                  <a:schemeClr val="bg1"/>
                </a:solidFill>
                <a:latin typeface="Now" panose="020B0604020202020204" charset="0"/>
                <a:ea typeface="Calibri" panose="020F0502020204030204" pitchFamily="34" charset="0"/>
                <a:cs typeface="Times New Roman" panose="02020603050405020304" pitchFamily="18" charset="0"/>
              </a:rPr>
              <a:t>Le groupe de femmes de Boon </a:t>
            </a:r>
            <a:r>
              <a:rPr lang="fr-FR" sz="2400" dirty="0" err="1">
                <a:solidFill>
                  <a:schemeClr val="bg1"/>
                </a:solidFill>
                <a:latin typeface="Now" panose="020B0604020202020204" charset="0"/>
                <a:ea typeface="Calibri" panose="020F0502020204030204" pitchFamily="34" charset="0"/>
                <a:cs typeface="Times New Roman" panose="02020603050405020304" pitchFamily="18" charset="0"/>
              </a:rPr>
              <a:t>Rueang</a:t>
            </a:r>
            <a:r>
              <a:rPr lang="fr-FR" sz="2400" dirty="0">
                <a:solidFill>
                  <a:schemeClr val="bg1"/>
                </a:solidFill>
                <a:latin typeface="Now" panose="020B0604020202020204" charset="0"/>
                <a:ea typeface="Calibri" panose="020F0502020204030204" pitchFamily="34" charset="0"/>
                <a:cs typeface="Times New Roman" panose="02020603050405020304" pitchFamily="18" charset="0"/>
              </a:rPr>
              <a:t> pour la conservation, qui a été inspiré par le réseau PWN, est un exemple frappant de l'impact de ce travail:</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200" dirty="0">
                <a:solidFill>
                  <a:schemeClr val="bg1"/>
                </a:solidFill>
                <a:latin typeface="Now" panose="020B0604020202020204" charset="0"/>
                <a:ea typeface="Calibri" panose="020F0502020204030204" pitchFamily="34" charset="0"/>
                <a:cs typeface="Times New Roman" panose="02020603050405020304" pitchFamily="18" charset="0"/>
              </a:rPr>
              <a:t>Boon </a:t>
            </a:r>
            <a:r>
              <a:rPr lang="fr-FR" sz="2200" dirty="0" err="1">
                <a:solidFill>
                  <a:schemeClr val="bg1"/>
                </a:solidFill>
                <a:latin typeface="Now" panose="020B0604020202020204" charset="0"/>
                <a:ea typeface="Calibri" panose="020F0502020204030204" pitchFamily="34" charset="0"/>
                <a:cs typeface="Times New Roman" panose="02020603050405020304" pitchFamily="18" charset="0"/>
              </a:rPr>
              <a:t>Rueang</a:t>
            </a:r>
            <a:r>
              <a:rPr lang="fr-FR" sz="2200" dirty="0">
                <a:solidFill>
                  <a:schemeClr val="bg1"/>
                </a:solidFill>
                <a:latin typeface="Now" panose="020B0604020202020204" charset="0"/>
                <a:ea typeface="Calibri" panose="020F0502020204030204" pitchFamily="34" charset="0"/>
                <a:cs typeface="Times New Roman" panose="02020603050405020304" pitchFamily="18" charset="0"/>
              </a:rPr>
              <a:t> possède la plus grande forêt de zone humide du cours inférieur de la rivière </a:t>
            </a:r>
            <a:r>
              <a:rPr lang="fr-FR" sz="2200" dirty="0" err="1">
                <a:solidFill>
                  <a:schemeClr val="bg1"/>
                </a:solidFill>
                <a:latin typeface="Now" panose="020B0604020202020204" charset="0"/>
                <a:ea typeface="Calibri" panose="020F0502020204030204" pitchFamily="34" charset="0"/>
                <a:cs typeface="Times New Roman" panose="02020603050405020304" pitchFamily="18" charset="0"/>
              </a:rPr>
              <a:t>Ing</a:t>
            </a:r>
            <a:r>
              <a:rPr lang="fr-FR" sz="2200" dirty="0">
                <a:solidFill>
                  <a:schemeClr val="bg1"/>
                </a:solidFill>
                <a:latin typeface="Now" panose="020B0604020202020204" charset="0"/>
                <a:ea typeface="Calibri" panose="020F0502020204030204" pitchFamily="34" charset="0"/>
                <a:cs typeface="Times New Roman" panose="02020603050405020304" pitchFamily="18" charset="0"/>
              </a:rPr>
              <a:t>, gérée par le groupe de conservation de la forêt de zone humide de Boon </a:t>
            </a:r>
            <a:r>
              <a:rPr lang="fr-FR" sz="2200" dirty="0" err="1">
                <a:solidFill>
                  <a:schemeClr val="bg1"/>
                </a:solidFill>
                <a:latin typeface="Now" panose="020B0604020202020204" charset="0"/>
                <a:ea typeface="Calibri" panose="020F0502020204030204" pitchFamily="34" charset="0"/>
                <a:cs typeface="Times New Roman" panose="02020603050405020304" pitchFamily="18" charset="0"/>
              </a:rPr>
              <a:t>Rueang</a:t>
            </a:r>
            <a:r>
              <a:rPr lang="fr-FR" sz="2200" dirty="0">
                <a:solidFill>
                  <a:schemeClr val="bg1"/>
                </a:solidFill>
                <a:latin typeface="Now" panose="020B0604020202020204" charset="0"/>
                <a:ea typeface="Calibri" panose="020F0502020204030204" pitchFamily="34" charset="0"/>
                <a:cs typeface="Times New Roman" panose="02020603050405020304" pitchFamily="18" charset="0"/>
              </a:rPr>
              <a:t>, qui comprend un groupe de femmes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200" dirty="0">
                <a:solidFill>
                  <a:schemeClr val="bg1"/>
                </a:solidFill>
                <a:latin typeface="Now" panose="020B0604020202020204" charset="0"/>
                <a:ea typeface="Calibri" panose="020F0502020204030204" pitchFamily="34" charset="0"/>
                <a:cs typeface="Times New Roman" panose="02020603050405020304" pitchFamily="18" charset="0"/>
              </a:rPr>
              <a:t>Le MCI a soutenu le groupe de femmes avec le groupe de conservation, y compris leurs recherches, leurs publications, leurs communications avec les autorités et les médias, l'organisation de séminaires dans la communauté, la mise en place d'une zone de conservation, la mise en place d'un centre d'apprentissage local pour les chercheurs invités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fr-FR" sz="2200" dirty="0">
                <a:solidFill>
                  <a:schemeClr val="bg1"/>
                </a:solidFill>
                <a:latin typeface="Now" panose="020B0604020202020204" charset="0"/>
                <a:ea typeface="Calibri" panose="020F0502020204030204" pitchFamily="34" charset="0"/>
                <a:cs typeface="Times New Roman" panose="02020603050405020304" pitchFamily="18" charset="0"/>
              </a:rPr>
              <a:t>2020 : Le groupe de conservation de la forêt humide de Boon </a:t>
            </a:r>
            <a:r>
              <a:rPr lang="fr-FR" sz="2200" dirty="0" err="1">
                <a:solidFill>
                  <a:schemeClr val="bg1"/>
                </a:solidFill>
                <a:latin typeface="Now" panose="020B0604020202020204" charset="0"/>
                <a:ea typeface="Calibri" panose="020F0502020204030204" pitchFamily="34" charset="0"/>
                <a:cs typeface="Times New Roman" panose="02020603050405020304" pitchFamily="18" charset="0"/>
              </a:rPr>
              <a:t>Rueang</a:t>
            </a:r>
            <a:r>
              <a:rPr lang="fr-FR" sz="2200" dirty="0">
                <a:solidFill>
                  <a:schemeClr val="bg1"/>
                </a:solidFill>
                <a:latin typeface="Now" panose="020B0604020202020204" charset="0"/>
                <a:ea typeface="Calibri" panose="020F0502020204030204" pitchFamily="34" charset="0"/>
                <a:cs typeface="Times New Roman" panose="02020603050405020304" pitchFamily="18" charset="0"/>
              </a:rPr>
              <a:t> a reçu le prix Équateur du PNUD</a:t>
            </a:r>
          </a:p>
        </p:txBody>
      </p:sp>
      <p:pic>
        <p:nvPicPr>
          <p:cNvPr id="19" name="Picture 18" descr="A group of people posing for a photo in front of a screen&#10;&#10;Description automatically generated">
            <a:extLst>
              <a:ext uri="{FF2B5EF4-FFF2-40B4-BE49-F238E27FC236}">
                <a16:creationId xmlns:a16="http://schemas.microsoft.com/office/drawing/2014/main" id="{2A892334-5E5E-4418-8D18-F214EB42842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36075" y="5156425"/>
            <a:ext cx="7742325" cy="4482875"/>
          </a:xfrm>
          <a:prstGeom prst="rect">
            <a:avLst/>
          </a:prstGeom>
        </p:spPr>
      </p:pic>
      <p:sp>
        <p:nvSpPr>
          <p:cNvPr id="22" name="TextBox 21">
            <a:extLst>
              <a:ext uri="{FF2B5EF4-FFF2-40B4-BE49-F238E27FC236}">
                <a16:creationId xmlns:a16="http://schemas.microsoft.com/office/drawing/2014/main" id="{8DF846CD-62FC-443D-86A3-57CBE46889CC}"/>
              </a:ext>
            </a:extLst>
          </p:cNvPr>
          <p:cNvSpPr txBox="1"/>
          <p:nvPr/>
        </p:nvSpPr>
        <p:spPr>
          <a:xfrm>
            <a:off x="10257312" y="3499933"/>
            <a:ext cx="7624063" cy="1015663"/>
          </a:xfrm>
          <a:prstGeom prst="rect">
            <a:avLst/>
          </a:prstGeom>
          <a:noFill/>
        </p:spPr>
        <p:txBody>
          <a:bodyPr wrap="square">
            <a:spAutoFit/>
          </a:bodyPr>
          <a:lstStyle/>
          <a:p>
            <a:pPr marR="0" lvl="0">
              <a:spcBef>
                <a:spcPts val="0"/>
              </a:spcBef>
              <a:spcAft>
                <a:spcPts val="0"/>
              </a:spcAft>
              <a:tabLst>
                <a:tab pos="457200" algn="l"/>
              </a:tabLst>
            </a:pPr>
            <a:r>
              <a:rPr lang="fr-FR" sz="3000">
                <a:solidFill>
                  <a:srgbClr val="CCEAE0"/>
                </a:solidFill>
                <a:effectLst/>
                <a:latin typeface="Now" panose="020B0604020202020204" charset="0"/>
                <a:ea typeface="Calibri" panose="020F0502020204030204" pitchFamily="34" charset="0"/>
                <a:cs typeface="Myanmar Text" panose="020B0502040204020203" pitchFamily="34" charset="0"/>
              </a:rPr>
              <a:t>« Les femmes inspirent d'autres femmes grâce aux réseaux. »</a:t>
            </a:r>
            <a:endParaRPr lang="en-US" sz="3000">
              <a:solidFill>
                <a:srgbClr val="CCEAE0"/>
              </a:solidFill>
              <a:effectLst/>
              <a:latin typeface="Now" panose="020B0604020202020204" charset="0"/>
              <a:ea typeface="Calibri" panose="020F0502020204030204" pitchFamily="34" charset="0"/>
              <a:cs typeface="Myanmar Text" panose="020B0502040204020203" pitchFamily="34" charset="0"/>
            </a:endParaRPr>
          </a:p>
        </p:txBody>
      </p:sp>
      <p:sp>
        <p:nvSpPr>
          <p:cNvPr id="23" name="TextBox 4">
            <a:extLst>
              <a:ext uri="{FF2B5EF4-FFF2-40B4-BE49-F238E27FC236}">
                <a16:creationId xmlns:a16="http://schemas.microsoft.com/office/drawing/2014/main" id="{D4A10A0B-DC9C-4A4E-A92D-827DA9FF8950}"/>
              </a:ext>
            </a:extLst>
          </p:cNvPr>
          <p:cNvSpPr txBox="1"/>
          <p:nvPr/>
        </p:nvSpPr>
        <p:spPr>
          <a:xfrm>
            <a:off x="12496800" y="5199211"/>
            <a:ext cx="4953000" cy="1408206"/>
          </a:xfrm>
          <a:prstGeom prst="rect">
            <a:avLst/>
          </a:prstGeom>
        </p:spPr>
        <p:txBody>
          <a:bodyPr wrap="square" lIns="0" tIns="0" rIns="0" bIns="0" rtlCol="0" anchor="t">
            <a:spAutoFit/>
          </a:bodyPr>
          <a:lstStyle/>
          <a:p>
            <a:pPr algn="r">
              <a:lnSpc>
                <a:spcPts val="2240"/>
              </a:lnSpc>
            </a:pPr>
            <a:r>
              <a:rPr lang="fr-FR">
                <a:latin typeface="Now" panose="020B0604020202020204" charset="0"/>
              </a:rPr>
              <a:t>Réunion annuelle du réseau des femmes du bassin de la rivière Ing pour la conservation de l'environnement. </a:t>
            </a:r>
            <a:r>
              <a:rPr lang="en-US">
                <a:latin typeface="Now" panose="020B0604020202020204" charset="0"/>
              </a:rPr>
              <a:t>© Teerapong Pomun, MCI</a:t>
            </a:r>
          </a:p>
          <a:p>
            <a:pPr algn="r">
              <a:lnSpc>
                <a:spcPts val="2240"/>
              </a:lnSpc>
            </a:pPr>
            <a:endParaRPr lang="en-US">
              <a:latin typeface="Now" panose="020B0604020202020204" charset="0"/>
            </a:endParaRPr>
          </a:p>
        </p:txBody>
      </p:sp>
      <p:sp>
        <p:nvSpPr>
          <p:cNvPr id="24" name="TextBox 23">
            <a:extLst>
              <a:ext uri="{FF2B5EF4-FFF2-40B4-BE49-F238E27FC236}">
                <a16:creationId xmlns:a16="http://schemas.microsoft.com/office/drawing/2014/main" id="{F3B56B15-90D7-44B9-8969-85FD6FB83165}"/>
              </a:ext>
            </a:extLst>
          </p:cNvPr>
          <p:cNvSpPr txBox="1"/>
          <p:nvPr/>
        </p:nvSpPr>
        <p:spPr>
          <a:xfrm>
            <a:off x="540290" y="2019300"/>
            <a:ext cx="8065312" cy="492443"/>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en-US" sz="2000">
                <a:solidFill>
                  <a:schemeClr val="bg1"/>
                </a:solidFill>
                <a:effectLst/>
                <a:latin typeface="Now" panose="020B0604020202020204" charset="0"/>
                <a:ea typeface="Calibri" panose="020F0502020204030204" pitchFamily="34" charset="0"/>
                <a:cs typeface="Times New Roman" panose="02020603050405020304" pitchFamily="18" charset="0"/>
              </a:rPr>
              <a:t>MCI </a:t>
            </a:r>
            <a:r>
              <a:rPr lang="en-US" sz="2000" i="1">
                <a:solidFill>
                  <a:schemeClr val="bg1"/>
                </a:solidFill>
                <a:effectLst/>
                <a:latin typeface="Now" panose="020B0604020202020204" charset="0"/>
                <a:ea typeface="Calibri" panose="020F0502020204030204" pitchFamily="34" charset="0"/>
                <a:cs typeface="Times New Roman" panose="02020603050405020304" pitchFamily="18" charset="0"/>
              </a:rPr>
              <a:t>(</a:t>
            </a:r>
            <a:r>
              <a:rPr lang="en-US" sz="2000" i="1">
                <a:solidFill>
                  <a:schemeClr val="bg1"/>
                </a:solidFill>
                <a:latin typeface="Now" panose="020B0604020202020204" charset="0"/>
                <a:ea typeface="Calibri" panose="020F0502020204030204" pitchFamily="34" charset="0"/>
                <a:cs typeface="Times New Roman" panose="02020603050405020304" pitchFamily="18" charset="0"/>
              </a:rPr>
              <a:t>suite</a:t>
            </a:r>
            <a:r>
              <a:rPr lang="en-US" sz="2000" i="1">
                <a:solidFill>
                  <a:schemeClr val="bg1"/>
                </a:solidFill>
                <a:effectLst/>
                <a:latin typeface="Now" panose="020B0604020202020204" charset="0"/>
                <a:ea typeface="Calibri" panose="020F0502020204030204" pitchFamily="34" charset="0"/>
                <a:cs typeface="Times New Roman" panose="02020603050405020304" pitchFamily="18" charset="0"/>
              </a:rPr>
              <a:t>)</a:t>
            </a:r>
          </a:p>
        </p:txBody>
      </p:sp>
      <p:sp>
        <p:nvSpPr>
          <p:cNvPr id="25" name="AutoShape 2">
            <a:extLst>
              <a:ext uri="{FF2B5EF4-FFF2-40B4-BE49-F238E27FC236}">
                <a16:creationId xmlns:a16="http://schemas.microsoft.com/office/drawing/2014/main" id="{99B70C35-7297-412B-B5CE-3B0AE2C96DC1}"/>
              </a:ext>
            </a:extLst>
          </p:cNvPr>
          <p:cNvSpPr/>
          <p:nvPr/>
        </p:nvSpPr>
        <p:spPr>
          <a:xfrm flipH="1" flipV="1">
            <a:off x="10169284" y="3520239"/>
            <a:ext cx="0" cy="937461"/>
          </a:xfrm>
          <a:prstGeom prst="line">
            <a:avLst/>
          </a:prstGeom>
          <a:ln w="28575" cap="rnd">
            <a:solidFill>
              <a:srgbClr val="F9844A"/>
            </a:solidFill>
            <a:prstDash val="sysDot"/>
            <a:headEnd type="none" w="sm" len="sm"/>
            <a:tailEnd type="none" w="sm" len="sm"/>
          </a:ln>
        </p:spPr>
      </p:sp>
      <p:sp>
        <p:nvSpPr>
          <p:cNvPr id="17" name="Rectangle 16">
            <a:extLst>
              <a:ext uri="{FF2B5EF4-FFF2-40B4-BE49-F238E27FC236}">
                <a16:creationId xmlns:a16="http://schemas.microsoft.com/office/drawing/2014/main" id="{C1E98468-7D8C-4791-B6A3-95CF97C3363C}"/>
              </a:ext>
            </a:extLst>
          </p:cNvPr>
          <p:cNvSpPr/>
          <p:nvPr/>
        </p:nvSpPr>
        <p:spPr>
          <a:xfrm>
            <a:off x="1742900" y="556666"/>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GROUPES ET RÉSEAUX DE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3296745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11" name="AutoShape 2">
            <a:extLst>
              <a:ext uri="{FF2B5EF4-FFF2-40B4-BE49-F238E27FC236}">
                <a16:creationId xmlns:a16="http://schemas.microsoft.com/office/drawing/2014/main" id="{1D0B0D89-F357-4276-8628-CF3BD59F0927}"/>
              </a:ext>
            </a:extLst>
          </p:cNvPr>
          <p:cNvSpPr/>
          <p:nvPr/>
        </p:nvSpPr>
        <p:spPr>
          <a:xfrm flipH="1" flipV="1">
            <a:off x="1686100" y="356887"/>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0711F00C-4782-4C48-9674-40C874D93459}"/>
              </a:ext>
            </a:extLst>
          </p:cNvPr>
          <p:cNvGrpSpPr/>
          <p:nvPr/>
        </p:nvGrpSpPr>
        <p:grpSpPr>
          <a:xfrm>
            <a:off x="478711" y="321059"/>
            <a:ext cx="978789" cy="978789"/>
            <a:chOff x="0" y="0"/>
            <a:chExt cx="6350000" cy="6350000"/>
          </a:xfrm>
          <a:solidFill>
            <a:srgbClr val="F4A261"/>
          </a:solidFill>
        </p:grpSpPr>
        <p:sp>
          <p:nvSpPr>
            <p:cNvPr id="13" name="Freeform 4">
              <a:extLst>
                <a:ext uri="{FF2B5EF4-FFF2-40B4-BE49-F238E27FC236}">
                  <a16:creationId xmlns:a16="http://schemas.microsoft.com/office/drawing/2014/main" id="{CFB9997F-5314-42E6-A7CB-42B5958144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Megaphone outline">
            <a:extLst>
              <a:ext uri="{FF2B5EF4-FFF2-40B4-BE49-F238E27FC236}">
                <a16:creationId xmlns:a16="http://schemas.microsoft.com/office/drawing/2014/main" id="{EB32C7AD-4C7E-46CF-B5CC-E7F49B5C25F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3765" y="330748"/>
            <a:ext cx="816700" cy="816700"/>
          </a:xfrm>
          <a:prstGeom prst="rect">
            <a:avLst/>
          </a:prstGeom>
        </p:spPr>
      </p:pic>
      <p:sp>
        <p:nvSpPr>
          <p:cNvPr id="16" name="TextBox 15">
            <a:extLst>
              <a:ext uri="{FF2B5EF4-FFF2-40B4-BE49-F238E27FC236}">
                <a16:creationId xmlns:a16="http://schemas.microsoft.com/office/drawing/2014/main" id="{7DF1F7E4-F75E-4607-A48F-A996282E8353}"/>
              </a:ext>
            </a:extLst>
          </p:cNvPr>
          <p:cNvSpPr txBox="1"/>
          <p:nvPr/>
        </p:nvSpPr>
        <p:spPr>
          <a:xfrm>
            <a:off x="1828800" y="1562100"/>
            <a:ext cx="13868400" cy="8342925"/>
          </a:xfrm>
          <a:prstGeom prst="rect">
            <a:avLst/>
          </a:prstGeom>
          <a:solidFill>
            <a:srgbClr val="0A9396">
              <a:alpha val="78000"/>
            </a:srgbClr>
          </a:solidFill>
        </p:spPr>
        <p:txBody>
          <a:bodyPr wrap="square" lIns="182880" tIns="91440" rIns="182880" bIns="91440">
            <a:spAutoFit/>
          </a:bodyPr>
          <a:lstStyle/>
          <a:p>
            <a:pPr marL="0" marR="0">
              <a:lnSpc>
                <a:spcPts val="3000"/>
              </a:lnSpc>
              <a:spcBef>
                <a:spcPts val="0"/>
              </a:spcBef>
              <a:spcAft>
                <a:spcPts val="1200"/>
              </a:spcAft>
            </a:pPr>
            <a:r>
              <a:rPr lang="en-US" sz="2000">
                <a:solidFill>
                  <a:schemeClr val="bg1"/>
                </a:solidFill>
                <a:latin typeface="Now" panose="020B0604020202020204" charset="0"/>
                <a:ea typeface="Calibri" panose="020F0502020204030204" pitchFamily="34" charset="0"/>
                <a:cs typeface="Myanmar Text" panose="020B0502040204020203" pitchFamily="34" charset="0"/>
              </a:rPr>
              <a:t>My Village, Cambodge</a:t>
            </a:r>
          </a:p>
          <a:p>
            <a:pPr marL="0" marR="0">
              <a:lnSpc>
                <a:spcPts val="3000"/>
              </a:lnSpc>
              <a:spcBef>
                <a:spcPts val="0"/>
              </a:spcBef>
              <a:spcAft>
                <a:spcPts val="1200"/>
              </a:spcAft>
            </a:pPr>
            <a:endParaRPr lang="en-US" sz="240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lnSpc>
                <a:spcPts val="3000"/>
              </a:lnSpc>
              <a:spcBef>
                <a:spcPts val="0"/>
              </a:spcBef>
              <a:spcAft>
                <a:spcPts val="1200"/>
              </a:spcAft>
            </a:pPr>
            <a:r>
              <a:rPr lang="fr-FR" sz="2600">
                <a:solidFill>
                  <a:schemeClr val="bg1"/>
                </a:solidFill>
                <a:latin typeface="Now" panose="020B0604020202020204" charset="0"/>
                <a:ea typeface="Calibri" panose="020F0502020204030204" pitchFamily="34" charset="0"/>
                <a:cs typeface="Myanmar Text" panose="020B0502040204020203" pitchFamily="34" charset="0"/>
              </a:rPr>
              <a:t>Pour aider les femmes à faire entendre leur voix, My Village s'efforce de renforcer les capacités des femmes et de créer des environnements favorables dans les plateformes publiques :</a:t>
            </a:r>
          </a:p>
          <a:p>
            <a:pPr marL="457200" marR="0" indent="-457200">
              <a:lnSpc>
                <a:spcPts val="3000"/>
              </a:lnSpc>
              <a:spcBef>
                <a:spcPts val="0"/>
              </a:spcBef>
              <a:spcAft>
                <a:spcPts val="1200"/>
              </a:spcAft>
              <a:buFont typeface="Arial" panose="020B0604020202020204" pitchFamily="34" charset="0"/>
              <a:buChar char="•"/>
            </a:pPr>
            <a:endParaRPr lang="fr-FR" sz="2600">
              <a:solidFill>
                <a:schemeClr val="bg1"/>
              </a:solidFill>
              <a:latin typeface="Now" panose="020B0604020202020204" charset="0"/>
              <a:ea typeface="Calibri" panose="020F0502020204030204" pitchFamily="34" charset="0"/>
              <a:cs typeface="Myanmar Text" panose="020B0502040204020203" pitchFamily="34" charset="0"/>
            </a:endParaRPr>
          </a:p>
          <a:p>
            <a:pPr marL="457200" marR="0" indent="-457200">
              <a:lnSpc>
                <a:spcPts val="3000"/>
              </a:lnSpc>
              <a:spcBef>
                <a:spcPts val="0"/>
              </a:spcBef>
              <a:spcAft>
                <a:spcPts val="1200"/>
              </a:spcAft>
              <a:buFont typeface="Arial" panose="020B0604020202020204" pitchFamily="34" charset="0"/>
              <a:buChar char="•"/>
            </a:pPr>
            <a:r>
              <a:rPr lang="fr-FR" sz="2600">
                <a:solidFill>
                  <a:schemeClr val="bg1"/>
                </a:solidFill>
                <a:latin typeface="Now" panose="020B0604020202020204" charset="0"/>
                <a:ea typeface="Calibri" panose="020F0502020204030204" pitchFamily="34" charset="0"/>
                <a:cs typeface="Myanmar Text" panose="020B0502040204020203" pitchFamily="34" charset="0"/>
              </a:rPr>
              <a:t>Avant le forum public, on organise généralement une réunion avec les femmes pour les préparer : identifier/discuter entre elles des questions qu'elles veulent soulever, s'assurer qu'elles ont confiance pour soulever la question dans un forum public</a:t>
            </a:r>
          </a:p>
          <a:p>
            <a:pPr marR="0">
              <a:lnSpc>
                <a:spcPts val="3000"/>
              </a:lnSpc>
              <a:spcBef>
                <a:spcPts val="0"/>
              </a:spcBef>
              <a:spcAft>
                <a:spcPts val="1200"/>
              </a:spcAft>
            </a:pPr>
            <a:endParaRPr lang="fr-FR" sz="2600">
              <a:solidFill>
                <a:schemeClr val="bg1"/>
              </a:solidFill>
              <a:latin typeface="Now" panose="020B0604020202020204" charset="0"/>
              <a:ea typeface="Calibri" panose="020F0502020204030204" pitchFamily="34" charset="0"/>
              <a:cs typeface="Myanmar Text" panose="020B0502040204020203" pitchFamily="34" charset="0"/>
            </a:endParaRPr>
          </a:p>
          <a:p>
            <a:pPr marL="457200" marR="0" indent="-457200">
              <a:lnSpc>
                <a:spcPts val="3000"/>
              </a:lnSpc>
              <a:spcBef>
                <a:spcPts val="0"/>
              </a:spcBef>
              <a:spcAft>
                <a:spcPts val="1200"/>
              </a:spcAft>
              <a:buFont typeface="Arial" panose="020B0604020202020204" pitchFamily="34" charset="0"/>
              <a:buChar char="•"/>
            </a:pPr>
            <a:r>
              <a:rPr lang="fr-FR" sz="2600">
                <a:solidFill>
                  <a:schemeClr val="bg1"/>
                </a:solidFill>
                <a:latin typeface="Now" panose="020B0604020202020204" charset="0"/>
                <a:ea typeface="Calibri" panose="020F0502020204030204" pitchFamily="34" charset="0"/>
                <a:cs typeface="Myanmar Text" panose="020B0502040204020203" pitchFamily="34" charset="0"/>
              </a:rPr>
              <a:t>Le forum public est une plateforme du gouvernement ; My Village a appris qu'il pouvait travailler de manière proactive pour organiser et faciliter ces forums publics afin de garantir l'inclusion de la communauté (y compris des femmes)</a:t>
            </a:r>
          </a:p>
          <a:p>
            <a:pPr marL="0" marR="0">
              <a:lnSpc>
                <a:spcPts val="3000"/>
              </a:lnSpc>
              <a:spcBef>
                <a:spcPts val="0"/>
              </a:spcBef>
              <a:spcAft>
                <a:spcPts val="1200"/>
              </a:spcAft>
            </a:pPr>
            <a:endParaRPr lang="fr-FR" sz="2600">
              <a:solidFill>
                <a:schemeClr val="bg1"/>
              </a:solidFill>
              <a:latin typeface="Now" panose="020B0604020202020204" charset="0"/>
              <a:ea typeface="Calibri" panose="020F0502020204030204" pitchFamily="34" charset="0"/>
              <a:cs typeface="Myanmar Text" panose="020B0502040204020203" pitchFamily="34" charset="0"/>
            </a:endParaRPr>
          </a:p>
          <a:p>
            <a:pPr marL="1371600" lvl="2" indent="-457200">
              <a:lnSpc>
                <a:spcPts val="3000"/>
              </a:lnSpc>
              <a:spcAft>
                <a:spcPts val="1200"/>
              </a:spcAft>
              <a:buFont typeface="Wingdings" panose="05000000000000000000" pitchFamily="2" charset="2"/>
              <a:buChar char="à"/>
            </a:pPr>
            <a:r>
              <a:rPr lang="fr-FR" sz="2600">
                <a:solidFill>
                  <a:schemeClr val="bg1"/>
                </a:solidFill>
                <a:latin typeface="Now" panose="020B0604020202020204" charset="0"/>
                <a:ea typeface="Calibri" panose="020F0502020204030204" pitchFamily="34" charset="0"/>
                <a:cs typeface="Myanmar Text" panose="020B0502040204020203" pitchFamily="34" charset="0"/>
              </a:rPr>
              <a:t>My Village travaille avec les communautés et discute à l'avance avec les autorités gouvernementales afin de mettre les préoccupations de la communauté à l'ordre du jour</a:t>
            </a:r>
          </a:p>
        </p:txBody>
      </p:sp>
      <p:sp>
        <p:nvSpPr>
          <p:cNvPr id="15" name="Rectangle 14">
            <a:extLst>
              <a:ext uri="{FF2B5EF4-FFF2-40B4-BE49-F238E27FC236}">
                <a16:creationId xmlns:a16="http://schemas.microsoft.com/office/drawing/2014/main" id="{A8B07DE7-B1C4-402F-A23C-1E98BAE3F70E}"/>
              </a:ext>
            </a:extLst>
          </p:cNvPr>
          <p:cNvSpPr/>
          <p:nvPr/>
        </p:nvSpPr>
        <p:spPr>
          <a:xfrm>
            <a:off x="1971506" y="455193"/>
            <a:ext cx="724869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AMPLIFIER LA VOIX DES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1936305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3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11" name="AutoShape 2">
            <a:extLst>
              <a:ext uri="{FF2B5EF4-FFF2-40B4-BE49-F238E27FC236}">
                <a16:creationId xmlns:a16="http://schemas.microsoft.com/office/drawing/2014/main" id="{1D0B0D89-F357-4276-8628-CF3BD59F0927}"/>
              </a:ext>
            </a:extLst>
          </p:cNvPr>
          <p:cNvSpPr/>
          <p:nvPr/>
        </p:nvSpPr>
        <p:spPr>
          <a:xfrm flipH="1" flipV="1">
            <a:off x="1686100" y="356887"/>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0711F00C-4782-4C48-9674-40C874D93459}"/>
              </a:ext>
            </a:extLst>
          </p:cNvPr>
          <p:cNvGrpSpPr/>
          <p:nvPr/>
        </p:nvGrpSpPr>
        <p:grpSpPr>
          <a:xfrm>
            <a:off x="478711" y="321059"/>
            <a:ext cx="978789" cy="978789"/>
            <a:chOff x="0" y="0"/>
            <a:chExt cx="6350000" cy="6350000"/>
          </a:xfrm>
          <a:solidFill>
            <a:srgbClr val="F4A261"/>
          </a:solidFill>
        </p:grpSpPr>
        <p:sp>
          <p:nvSpPr>
            <p:cNvPr id="13" name="Freeform 4">
              <a:extLst>
                <a:ext uri="{FF2B5EF4-FFF2-40B4-BE49-F238E27FC236}">
                  <a16:creationId xmlns:a16="http://schemas.microsoft.com/office/drawing/2014/main" id="{CFB9997F-5314-42E6-A7CB-42B5958144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Megaphone outline">
            <a:extLst>
              <a:ext uri="{FF2B5EF4-FFF2-40B4-BE49-F238E27FC236}">
                <a16:creationId xmlns:a16="http://schemas.microsoft.com/office/drawing/2014/main" id="{EB32C7AD-4C7E-46CF-B5CC-E7F49B5C25F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3765" y="330748"/>
            <a:ext cx="816700" cy="816700"/>
          </a:xfrm>
          <a:prstGeom prst="rect">
            <a:avLst/>
          </a:prstGeom>
        </p:spPr>
      </p:pic>
      <p:sp>
        <p:nvSpPr>
          <p:cNvPr id="16" name="TextBox 15">
            <a:extLst>
              <a:ext uri="{FF2B5EF4-FFF2-40B4-BE49-F238E27FC236}">
                <a16:creationId xmlns:a16="http://schemas.microsoft.com/office/drawing/2014/main" id="{7DF1F7E4-F75E-4607-A48F-A996282E8353}"/>
              </a:ext>
            </a:extLst>
          </p:cNvPr>
          <p:cNvSpPr txBox="1"/>
          <p:nvPr/>
        </p:nvSpPr>
        <p:spPr>
          <a:xfrm>
            <a:off x="557113" y="1869339"/>
            <a:ext cx="7748687" cy="7642861"/>
          </a:xfrm>
          <a:prstGeom prst="rect">
            <a:avLst/>
          </a:prstGeom>
          <a:solidFill>
            <a:srgbClr val="0A9396">
              <a:alpha val="74000"/>
            </a:srgbClr>
          </a:solidFill>
        </p:spPr>
        <p:txBody>
          <a:bodyPr wrap="square" lIns="182880" tIns="91440" bIns="91440">
            <a:spAutoFit/>
          </a:bodyPr>
          <a:lstStyle/>
          <a:p>
            <a:pPr marL="0" marR="0">
              <a:lnSpc>
                <a:spcPts val="3000"/>
              </a:lnSpc>
              <a:spcBef>
                <a:spcPts val="0"/>
              </a:spcBef>
              <a:spcAft>
                <a:spcPts val="1200"/>
              </a:spcAft>
            </a:pPr>
            <a:r>
              <a:rPr lang="en-US" sz="2000">
                <a:solidFill>
                  <a:schemeClr val="bg1"/>
                </a:solidFill>
                <a:latin typeface="Now" panose="020B0604020202020204" charset="0"/>
                <a:ea typeface="Calibri" panose="020F0502020204030204" pitchFamily="34" charset="0"/>
                <a:cs typeface="Myanmar Text" panose="020B0502040204020203" pitchFamily="34" charset="0"/>
              </a:rPr>
              <a:t>International Rivers, bassin du Mekong</a:t>
            </a:r>
          </a:p>
          <a:p>
            <a:pPr marL="0" marR="0">
              <a:lnSpc>
                <a:spcPts val="3000"/>
              </a:lnSpc>
              <a:spcBef>
                <a:spcPts val="0"/>
              </a:spcBef>
              <a:spcAft>
                <a:spcPts val="1200"/>
              </a:spcAft>
            </a:pPr>
            <a:endParaRPr lang="en-US" sz="2000">
              <a:solidFill>
                <a:schemeClr val="bg1"/>
              </a:solidFill>
              <a:latin typeface="Now" panose="020B0604020202020204" charset="0"/>
              <a:ea typeface="Calibri" panose="020F0502020204030204" pitchFamily="34" charset="0"/>
              <a:cs typeface="Myanmar Text" panose="020B0502040204020203" pitchFamily="34" charset="0"/>
            </a:endParaRPr>
          </a:p>
          <a:p>
            <a:pPr marL="0" marR="0">
              <a:lnSpc>
                <a:spcPts val="3000"/>
              </a:lnSpc>
              <a:spcBef>
                <a:spcPts val="0"/>
              </a:spcBef>
              <a:spcAft>
                <a:spcPts val="1200"/>
              </a:spcAft>
            </a:pPr>
            <a:r>
              <a:rPr lang="fr-FR" sz="2400">
                <a:solidFill>
                  <a:schemeClr val="bg1"/>
                </a:solidFill>
                <a:effectLst/>
                <a:latin typeface="Now" panose="020B0604020202020204" charset="0"/>
                <a:ea typeface="Calibri" panose="020F0502020204030204" pitchFamily="34" charset="0"/>
                <a:cs typeface="Myanmar Text" panose="020B0502040204020203" pitchFamily="34" charset="0"/>
              </a:rPr>
              <a:t>Le réseau œuvre pour promouvoir le rôle important que jouent les femmes. </a:t>
            </a:r>
          </a:p>
          <a:p>
            <a:pPr marL="0" marR="0">
              <a:lnSpc>
                <a:spcPts val="3000"/>
              </a:lnSpc>
              <a:spcBef>
                <a:spcPts val="0"/>
              </a:spcBef>
              <a:spcAft>
                <a:spcPts val="1200"/>
              </a:spcAft>
            </a:pPr>
            <a:r>
              <a:rPr lang="fr-FR" sz="2400">
                <a:solidFill>
                  <a:schemeClr val="bg1"/>
                </a:solidFill>
                <a:effectLst/>
                <a:latin typeface="Now" panose="020B0604020202020204" charset="0"/>
                <a:ea typeface="Calibri" panose="020F0502020204030204" pitchFamily="34" charset="0"/>
                <a:cs typeface="Myanmar Text" panose="020B0502040204020203" pitchFamily="34" charset="0"/>
              </a:rPr>
              <a:t>Elles ont organisé conjointement le congrès « Des fleuves et des femmes » afin de partager les expériences, les stratégies, les défis et les opportunités. Les résultats de ce congrès sont les suivants :</a:t>
            </a:r>
          </a:p>
          <a:p>
            <a:pPr marL="342900" marR="0" indent="-342900">
              <a:lnSpc>
                <a:spcPts val="3000"/>
              </a:lnSpc>
              <a:spcBef>
                <a:spcPts val="0"/>
              </a:spcBef>
              <a:spcAft>
                <a:spcPts val="1200"/>
              </a:spcAft>
              <a:buFont typeface="Wingdings" panose="05000000000000000000" pitchFamily="2" charset="2"/>
              <a:buChar char="à"/>
            </a:pPr>
            <a:r>
              <a:rPr lang="fr-FR" sz="2400">
                <a:solidFill>
                  <a:schemeClr val="bg1"/>
                </a:solidFill>
                <a:effectLst/>
                <a:latin typeface="Now" panose="020B0604020202020204" charset="0"/>
                <a:ea typeface="Calibri" panose="020F0502020204030204" pitchFamily="34" charset="0"/>
                <a:cs typeface="Myanmar Text" panose="020B0502040204020203" pitchFamily="34" charset="0"/>
              </a:rPr>
              <a:t>Déclaration et feuille de route sur les points nécessitant un travail et un soutien supplémentaires.</a:t>
            </a:r>
          </a:p>
          <a:p>
            <a:pPr marL="342900" marR="0" indent="-342900">
              <a:lnSpc>
                <a:spcPts val="3000"/>
              </a:lnSpc>
              <a:spcBef>
                <a:spcPts val="0"/>
              </a:spcBef>
              <a:spcAft>
                <a:spcPts val="1200"/>
              </a:spcAft>
              <a:buFont typeface="Wingdings" panose="05000000000000000000" pitchFamily="2" charset="2"/>
              <a:buChar char="à"/>
            </a:pPr>
            <a:r>
              <a:rPr lang="fr-FR" sz="2400">
                <a:solidFill>
                  <a:schemeClr val="bg1"/>
                </a:solidFill>
                <a:effectLst/>
                <a:latin typeface="Now" panose="020B0604020202020204" charset="0"/>
                <a:ea typeface="Calibri" panose="020F0502020204030204" pitchFamily="34" charset="0"/>
                <a:cs typeface="Myanmar Text" panose="020B0502040204020203" pitchFamily="34" charset="0"/>
              </a:rPr>
              <a:t>Soutien à la recherche sur l'état des connaissances des femmes et des fleuves - entretiens, perspectives des femmes en termes de défis auxquels elles sont confrontées.</a:t>
            </a:r>
          </a:p>
          <a:p>
            <a:pPr marL="342900" marR="0" indent="-342900">
              <a:lnSpc>
                <a:spcPts val="3000"/>
              </a:lnSpc>
              <a:spcBef>
                <a:spcPts val="0"/>
              </a:spcBef>
              <a:spcAft>
                <a:spcPts val="1200"/>
              </a:spcAft>
              <a:buFont typeface="Wingdings" panose="05000000000000000000" pitchFamily="2" charset="2"/>
              <a:buChar char="à"/>
            </a:pPr>
            <a:endParaRPr lang="fr-FR" sz="240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
        <p:nvSpPr>
          <p:cNvPr id="15" name="TextBox 14">
            <a:extLst>
              <a:ext uri="{FF2B5EF4-FFF2-40B4-BE49-F238E27FC236}">
                <a16:creationId xmlns:a16="http://schemas.microsoft.com/office/drawing/2014/main" id="{2E987104-2C1A-4CEB-9861-232EF8EE26F5}"/>
              </a:ext>
            </a:extLst>
          </p:cNvPr>
          <p:cNvSpPr txBox="1"/>
          <p:nvPr/>
        </p:nvSpPr>
        <p:spPr>
          <a:xfrm>
            <a:off x="8763000" y="2095500"/>
            <a:ext cx="9220200" cy="6986528"/>
          </a:xfrm>
          <a:prstGeom prst="rect">
            <a:avLst/>
          </a:prstGeom>
          <a:noFill/>
        </p:spPr>
        <p:txBody>
          <a:bodyPr wrap="square">
            <a:spAutoFit/>
          </a:bodyPr>
          <a:lstStyle/>
          <a:p>
            <a:pPr marL="0" marR="0">
              <a:spcBef>
                <a:spcPts val="0"/>
              </a:spcBef>
              <a:spcAft>
                <a:spcPts val="0"/>
              </a:spcAft>
            </a:pPr>
            <a:r>
              <a:rPr lang="fr-FR" sz="2800" dirty="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rPr>
              <a:t>« Comment faciliter les opportunités et les espaces qui sont sûrs et qui peuvent offrir des avenues pour que les voix - celles des femmes en particulier - soient entendues dans des plateformes comme les programmes de radio, les programmes de formation, les dialogues politiques ou les événements : c'est là que les ONG peuvent jouer un rôle. »</a:t>
            </a:r>
          </a:p>
          <a:p>
            <a:pPr marL="0" marR="0">
              <a:spcBef>
                <a:spcPts val="0"/>
              </a:spcBef>
              <a:spcAft>
                <a:spcPts val="0"/>
              </a:spcAft>
            </a:pPr>
            <a:endParaRPr lang="fr-FR" sz="2800" dirty="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endParaRPr lang="fr-FR" sz="2800" dirty="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fr-FR" sz="2800" dirty="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rPr>
              <a:t>« Lorsque nous concevons un événement ou un forum, nous pouvons décider qui nous invitons à être un orateur, ou qui nous invitons à participer. Nous pouvons être plus conscients en donnant la priorité aux personnes et aux voix qui sont moins souvent entendues et en leur offrant des opportunités. »</a:t>
            </a:r>
          </a:p>
        </p:txBody>
      </p:sp>
      <p:sp>
        <p:nvSpPr>
          <p:cNvPr id="17" name="Rectangle 16">
            <a:extLst>
              <a:ext uri="{FF2B5EF4-FFF2-40B4-BE49-F238E27FC236}">
                <a16:creationId xmlns:a16="http://schemas.microsoft.com/office/drawing/2014/main" id="{AE06D8C1-B05B-4C25-8CF7-E5D82A781C06}"/>
              </a:ext>
            </a:extLst>
          </p:cNvPr>
          <p:cNvSpPr/>
          <p:nvPr/>
        </p:nvSpPr>
        <p:spPr>
          <a:xfrm>
            <a:off x="1971506" y="455193"/>
            <a:ext cx="724869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Now" panose="020B0604020202020204" charset="0"/>
                <a:ea typeface="+mn-ea"/>
                <a:cs typeface="+mn-cs"/>
              </a:rPr>
              <a:t>AMPLIFIER LA VOIX DES FEMMES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366739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a:solidFill>
            <a:schemeClr val="bg1">
              <a:lumMod val="85000"/>
            </a:schemeClr>
          </a:solidFill>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a:solidFill>
            <a:schemeClr val="bg1">
              <a:lumMod val="85000"/>
            </a:schemeClr>
          </a:solidFill>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8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1</a:t>
            </a:r>
          </a:p>
        </p:txBody>
      </p:sp>
      <p:sp>
        <p:nvSpPr>
          <p:cNvPr id="18" name="TextBox 18"/>
          <p:cNvSpPr txBox="1"/>
          <p:nvPr/>
        </p:nvSpPr>
        <p:spPr>
          <a:xfrm>
            <a:off x="591227" y="5715288"/>
            <a:ext cx="3812131" cy="1947328"/>
          </a:xfrm>
          <a:prstGeom prst="rect">
            <a:avLst/>
          </a:prstGeom>
        </p:spPr>
        <p:txBody>
          <a:bodyPr lIns="0" tIns="0" rIns="0" bIns="0" rtlCol="0" anchor="t">
            <a:spAutoFit/>
          </a:bodyPr>
          <a:lstStyle/>
          <a:p>
            <a:pPr algn="ctr">
              <a:lnSpc>
                <a:spcPts val="5179"/>
              </a:lnSpc>
            </a:pPr>
            <a:r>
              <a:rPr lang="fr-FR" sz="3000" dirty="0">
                <a:solidFill>
                  <a:srgbClr val="03989E"/>
                </a:solidFill>
                <a:latin typeface="Now"/>
              </a:rPr>
              <a:t>Pourquoi le genre est important dans la conservation</a:t>
            </a:r>
            <a:endParaRPr lang="en-US" sz="3000" dirty="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Modules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2</a:t>
            </a:r>
          </a:p>
        </p:txBody>
      </p:sp>
      <p:sp>
        <p:nvSpPr>
          <p:cNvPr id="23" name="TextBox 23"/>
          <p:cNvSpPr txBox="1"/>
          <p:nvPr/>
        </p:nvSpPr>
        <p:spPr>
          <a:xfrm>
            <a:off x="4953000" y="5857734"/>
            <a:ext cx="3959672" cy="2181366"/>
          </a:xfrm>
          <a:prstGeom prst="rect">
            <a:avLst/>
          </a:prstGeom>
        </p:spPr>
        <p:txBody>
          <a:bodyPr wrap="square" lIns="0" tIns="0" rIns="0" bIns="0" rtlCol="0" anchor="t">
            <a:spAutoFit/>
          </a:bodyPr>
          <a:lstStyle/>
          <a:p>
            <a:pPr algn="ctr">
              <a:lnSpc>
                <a:spcPts val="4339"/>
              </a:lnSpc>
            </a:pPr>
            <a:r>
              <a:rPr lang="fr-FR" sz="3000">
                <a:solidFill>
                  <a:srgbClr val="03989E"/>
                </a:solidFill>
                <a:latin typeface="Now"/>
              </a:rPr>
              <a:t>Cadre de travail pour l’autonomisation des femmes dans la conservation</a:t>
            </a:r>
            <a:endParaRPr lang="en-US" sz="300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3</a:t>
            </a:r>
          </a:p>
        </p:txBody>
      </p:sp>
      <p:sp>
        <p:nvSpPr>
          <p:cNvPr id="25" name="TextBox 25"/>
          <p:cNvSpPr txBox="1"/>
          <p:nvPr/>
        </p:nvSpPr>
        <p:spPr>
          <a:xfrm>
            <a:off x="9722966" y="5741897"/>
            <a:ext cx="3465574" cy="1280479"/>
          </a:xfrm>
          <a:prstGeom prst="rect">
            <a:avLst/>
          </a:prstGeom>
        </p:spPr>
        <p:txBody>
          <a:bodyPr lIns="0" tIns="0" rIns="0" bIns="0" rtlCol="0" anchor="t">
            <a:spAutoFit/>
          </a:bodyPr>
          <a:lstStyle/>
          <a:p>
            <a:pPr algn="ctr">
              <a:lnSpc>
                <a:spcPts val="5179"/>
              </a:lnSpc>
            </a:pPr>
            <a:r>
              <a:rPr lang="fr-FR" sz="3000">
                <a:solidFill>
                  <a:srgbClr val="03989E"/>
                </a:solidFill>
                <a:latin typeface="Now"/>
              </a:rPr>
              <a:t>Modes de pensée et de travail</a:t>
            </a:r>
            <a:endParaRPr lang="en-US" sz="3000">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Annexe</a:t>
            </a:r>
          </a:p>
        </p:txBody>
      </p:sp>
      <p:sp>
        <p:nvSpPr>
          <p:cNvPr id="27" name="TextBox 27"/>
          <p:cNvSpPr txBox="1"/>
          <p:nvPr/>
        </p:nvSpPr>
        <p:spPr>
          <a:xfrm>
            <a:off x="13993339" y="5857734"/>
            <a:ext cx="3812131" cy="1932196"/>
          </a:xfrm>
          <a:prstGeom prst="rect">
            <a:avLst/>
          </a:prstGeom>
        </p:spPr>
        <p:txBody>
          <a:bodyPr lIns="0" tIns="0" rIns="0" bIns="0" rtlCol="0" anchor="t">
            <a:spAutoFit/>
          </a:bodyPr>
          <a:lstStyle/>
          <a:p>
            <a:pPr algn="ctr">
              <a:lnSpc>
                <a:spcPts val="5179"/>
              </a:lnSpc>
            </a:pPr>
            <a:r>
              <a:rPr lang="en-US" sz="3000">
                <a:solidFill>
                  <a:srgbClr val="03989E"/>
                </a:solidFill>
                <a:latin typeface="Now" panose="020B0604020202020204" charset="0"/>
              </a:rPr>
              <a:t>Apprentissage complémentaire </a:t>
            </a:r>
            <a:r>
              <a:rPr lang="en-US" sz="2600">
                <a:solidFill>
                  <a:srgbClr val="03989E"/>
                </a:solidFill>
                <a:latin typeface="Now" panose="020B0604020202020204" charset="0"/>
              </a:rPr>
              <a:t>Feuilles + Ressources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66675"/>
            <a:ext cx="11506201" cy="333425"/>
          </a:xfrm>
          <a:prstGeom prst="rect">
            <a:avLst/>
          </a:prstGeom>
        </p:spPr>
        <p:txBody>
          <a:bodyPr wrap="square" lIns="0" tIns="0" rIns="0" bIns="0" rtlCol="0" anchor="t">
            <a:spAutoFit/>
          </a:bodyPr>
          <a:lstStyle/>
          <a:p>
            <a:pPr>
              <a:lnSpc>
                <a:spcPts val="2640"/>
              </a:lnSpc>
            </a:pPr>
            <a:r>
              <a:rPr lang="fr-FR" sz="2200">
                <a:solidFill>
                  <a:srgbClr val="FFFFFF"/>
                </a:solidFill>
                <a:latin typeface="Now" panose="00000500000000000000" pitchFamily="50" charset="0"/>
              </a:rPr>
              <a:t>AUTONOMISATION DES FEMMES DANS LE DOMAINE DE LA CONSERVATION</a:t>
            </a:r>
          </a:p>
        </p:txBody>
      </p:sp>
      <p:sp>
        <p:nvSpPr>
          <p:cNvPr id="29" name="AutoShape 4">
            <a:extLst>
              <a:ext uri="{FF2B5EF4-FFF2-40B4-BE49-F238E27FC236}">
                <a16:creationId xmlns:a16="http://schemas.microsoft.com/office/drawing/2014/main" id="{E9F3D7D2-9573-44D3-B9C9-06079613BE30}"/>
              </a:ext>
            </a:extLst>
          </p:cNvPr>
          <p:cNvSpPr/>
          <p:nvPr/>
        </p:nvSpPr>
        <p:spPr>
          <a:xfrm>
            <a:off x="443291" y="876300"/>
            <a:ext cx="5728909"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321F8C-AE02-4145-9455-E6DBED3EEA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872" b="10754"/>
          <a:stretch/>
        </p:blipFill>
        <p:spPr>
          <a:xfrm>
            <a:off x="1" y="1"/>
            <a:ext cx="18288000" cy="1028699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27040" y="-1"/>
            <a:ext cx="18288000" cy="10287000"/>
          </a:xfrm>
          <a:custGeom>
            <a:avLst/>
            <a:gdLst/>
            <a:ahLst/>
            <a:cxnLst/>
            <a:rect l="l" t="t" r="r" b="b"/>
            <a:pathLst>
              <a:path w="1913890" h="1913890">
                <a:moveTo>
                  <a:pt x="0" y="0"/>
                </a:moveTo>
                <a:lnTo>
                  <a:pt x="1913890" y="0"/>
                </a:lnTo>
                <a:lnTo>
                  <a:pt x="1913890" y="1913890"/>
                </a:lnTo>
                <a:lnTo>
                  <a:pt x="0" y="1913890"/>
                </a:lnTo>
                <a:close/>
              </a:path>
            </a:pathLst>
          </a:custGeom>
          <a:gradFill>
            <a:gsLst>
              <a:gs pos="0">
                <a:schemeClr val="tx1">
                  <a:alpha val="0"/>
                </a:schemeClr>
              </a:gs>
              <a:gs pos="83000">
                <a:schemeClr val="tx1">
                  <a:alpha val="43000"/>
                </a:schemeClr>
              </a:gs>
              <a:gs pos="100000">
                <a:schemeClr val="tx1">
                  <a:alpha val="66000"/>
                </a:schemeClr>
              </a:gs>
            </a:gsLst>
            <a:lin ang="5400000" scaled="1"/>
          </a:gradFill>
        </p:spPr>
      </p:sp>
      <p:sp>
        <p:nvSpPr>
          <p:cNvPr id="17" name="TextBox 4">
            <a:extLst>
              <a:ext uri="{FF2B5EF4-FFF2-40B4-BE49-F238E27FC236}">
                <a16:creationId xmlns:a16="http://schemas.microsoft.com/office/drawing/2014/main" id="{2B3E693F-2A01-4207-88C9-E2E403949B09}"/>
              </a:ext>
            </a:extLst>
          </p:cNvPr>
          <p:cNvSpPr txBox="1"/>
          <p:nvPr/>
        </p:nvSpPr>
        <p:spPr>
          <a:xfrm>
            <a:off x="13597596" y="9252551"/>
            <a:ext cx="4385604" cy="843949"/>
          </a:xfrm>
          <a:prstGeom prst="rect">
            <a:avLst/>
          </a:prstGeom>
        </p:spPr>
        <p:txBody>
          <a:bodyPr wrap="square" lIns="0" tIns="0" rIns="0" bIns="0" rtlCol="0" anchor="t">
            <a:spAutoFit/>
          </a:bodyPr>
          <a:lstStyle/>
          <a:p>
            <a:pPr algn="r">
              <a:lnSpc>
                <a:spcPts val="2240"/>
              </a:lnSpc>
            </a:pPr>
            <a:r>
              <a:rPr lang="fr-FR">
                <a:solidFill>
                  <a:schemeClr val="bg1"/>
                </a:solidFill>
                <a:latin typeface="Now"/>
              </a:rPr>
              <a:t>Femmes animant une discussion de groupe sur la gestion des ressources de la pêche</a:t>
            </a:r>
            <a:r>
              <a:rPr lang="es-ES">
                <a:solidFill>
                  <a:schemeClr val="bg1"/>
                </a:solidFill>
                <a:latin typeface="Now"/>
              </a:rPr>
              <a:t>. </a:t>
            </a:r>
            <a:r>
              <a:rPr lang="en-US">
                <a:solidFill>
                  <a:schemeClr val="bg1"/>
                </a:solidFill>
                <a:latin typeface="Now"/>
              </a:rPr>
              <a:t>© FACT</a:t>
            </a:r>
            <a:endParaRPr lang="en-US">
              <a:solidFill>
                <a:schemeClr val="bg1"/>
              </a:solidFill>
              <a:highlight>
                <a:srgbClr val="FFFF00"/>
              </a:highlight>
              <a:latin typeface="Now"/>
            </a:endParaRPr>
          </a:p>
        </p:txBody>
      </p:sp>
      <p:sp>
        <p:nvSpPr>
          <p:cNvPr id="6" name="TextBox 2">
            <a:extLst>
              <a:ext uri="{FF2B5EF4-FFF2-40B4-BE49-F238E27FC236}">
                <a16:creationId xmlns:a16="http://schemas.microsoft.com/office/drawing/2014/main" id="{08208AB9-C757-4602-AB19-06374EB09A59}"/>
              </a:ext>
            </a:extLst>
          </p:cNvPr>
          <p:cNvSpPr txBox="1"/>
          <p:nvPr/>
        </p:nvSpPr>
        <p:spPr>
          <a:xfrm>
            <a:off x="914400" y="7379319"/>
            <a:ext cx="11559517" cy="2154436"/>
          </a:xfrm>
          <a:prstGeom prst="rect">
            <a:avLst/>
          </a:prstGeom>
        </p:spPr>
        <p:txBody>
          <a:bodyPr lIns="0" tIns="0" rIns="0" bIns="0" rtlCol="0" anchor="t">
            <a:spAutoFit/>
          </a:bodyPr>
          <a:lstStyle/>
          <a:p>
            <a:pPr>
              <a:lnSpc>
                <a:spcPts val="8400"/>
              </a:lnSpc>
            </a:pPr>
            <a:r>
              <a:rPr lang="fr-FR" sz="7000">
                <a:solidFill>
                  <a:srgbClr val="FFFFFF"/>
                </a:solidFill>
                <a:latin typeface="Now"/>
              </a:rPr>
              <a:t>Modes de pensée et </a:t>
            </a:r>
          </a:p>
          <a:p>
            <a:pPr>
              <a:lnSpc>
                <a:spcPts val="8400"/>
              </a:lnSpc>
            </a:pPr>
            <a:r>
              <a:rPr lang="fr-FR" sz="7000">
                <a:solidFill>
                  <a:srgbClr val="FFFFFF"/>
                </a:solidFill>
                <a:latin typeface="Now"/>
              </a:rPr>
              <a:t>de travail</a:t>
            </a:r>
            <a:endParaRPr lang="en-US" sz="5500">
              <a:solidFill>
                <a:srgbClr val="FFFFFF"/>
              </a:solidFill>
              <a:latin typeface="Now"/>
            </a:endParaRPr>
          </a:p>
        </p:txBody>
      </p:sp>
      <p:sp>
        <p:nvSpPr>
          <p:cNvPr id="7" name="TextBox 10">
            <a:extLst>
              <a:ext uri="{FF2B5EF4-FFF2-40B4-BE49-F238E27FC236}">
                <a16:creationId xmlns:a16="http://schemas.microsoft.com/office/drawing/2014/main" id="{956326A7-415F-445C-8ED6-8F65816F81DB}"/>
              </a:ext>
            </a:extLst>
          </p:cNvPr>
          <p:cNvSpPr txBox="1"/>
          <p:nvPr/>
        </p:nvSpPr>
        <p:spPr>
          <a:xfrm>
            <a:off x="457200" y="440706"/>
            <a:ext cx="10896600" cy="334707"/>
          </a:xfrm>
          <a:prstGeom prst="rect">
            <a:avLst/>
          </a:prstGeom>
        </p:spPr>
        <p:txBody>
          <a:bodyPr wrap="square" lIns="0" tIns="0" rIns="0" bIns="0" rtlCol="0" anchor="t">
            <a:spAutoFit/>
          </a:bodyPr>
          <a:lstStyle/>
          <a:p>
            <a:pPr>
              <a:lnSpc>
                <a:spcPts val="2640"/>
              </a:lnSpc>
            </a:pPr>
            <a:r>
              <a:rPr lang="fr-FR" sz="2200">
                <a:solidFill>
                  <a:srgbClr val="FFFFFF"/>
                </a:solidFill>
                <a:latin typeface="Now Bold"/>
              </a:rPr>
              <a:t>AUTONOMISATION DES FEMMES DANS LE DOMAINE DE LA CONSERVATION</a:t>
            </a:r>
            <a:endParaRPr lang="en-US" sz="2199">
              <a:solidFill>
                <a:srgbClr val="FFFFFF"/>
              </a:solidFill>
              <a:latin typeface="Now Bold"/>
            </a:endParaRPr>
          </a:p>
        </p:txBody>
      </p:sp>
      <p:sp>
        <p:nvSpPr>
          <p:cNvPr id="8" name="AutoShape 11">
            <a:extLst>
              <a:ext uri="{FF2B5EF4-FFF2-40B4-BE49-F238E27FC236}">
                <a16:creationId xmlns:a16="http://schemas.microsoft.com/office/drawing/2014/main" id="{1DE8BD39-2F72-4A43-873D-E5519D4A369E}"/>
              </a:ext>
            </a:extLst>
          </p:cNvPr>
          <p:cNvSpPr/>
          <p:nvPr/>
        </p:nvSpPr>
        <p:spPr>
          <a:xfrm>
            <a:off x="670754" y="6362700"/>
            <a:ext cx="2605846" cy="719932"/>
          </a:xfrm>
          <a:prstGeom prst="rect">
            <a:avLst/>
          </a:prstGeom>
          <a:solidFill>
            <a:srgbClr val="43AA8B"/>
          </a:solidFill>
        </p:spPr>
      </p:sp>
      <p:sp>
        <p:nvSpPr>
          <p:cNvPr id="9" name="TextBox 12">
            <a:extLst>
              <a:ext uri="{FF2B5EF4-FFF2-40B4-BE49-F238E27FC236}">
                <a16:creationId xmlns:a16="http://schemas.microsoft.com/office/drawing/2014/main" id="{4F61F9F1-49F6-4316-9400-4FB85E8DB6EB}"/>
              </a:ext>
            </a:extLst>
          </p:cNvPr>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Module 3</a:t>
            </a:r>
          </a:p>
        </p:txBody>
      </p:sp>
      <p:sp>
        <p:nvSpPr>
          <p:cNvPr id="10" name="AutoShape 4">
            <a:extLst>
              <a:ext uri="{FF2B5EF4-FFF2-40B4-BE49-F238E27FC236}">
                <a16:creationId xmlns:a16="http://schemas.microsoft.com/office/drawing/2014/main" id="{FBB6EBFB-7F7D-4D12-974A-D9F541251EA5}"/>
              </a:ext>
            </a:extLst>
          </p:cNvPr>
          <p:cNvSpPr/>
          <p:nvPr/>
        </p:nvSpPr>
        <p:spPr>
          <a:xfrm>
            <a:off x="452022" y="876300"/>
            <a:ext cx="7625178" cy="0"/>
          </a:xfrm>
          <a:prstGeom prst="line">
            <a:avLst/>
          </a:prstGeom>
          <a:ln w="28575" cap="rnd">
            <a:solidFill>
              <a:srgbClr val="FFFFFF"/>
            </a:solidFill>
            <a:prstDash val="sysDot"/>
            <a:headEnd type="none" w="sm" len="sm"/>
            <a:tailEnd type="none" w="sm" len="sm"/>
          </a:ln>
        </p:spPr>
      </p:sp>
    </p:spTree>
    <p:extLst>
      <p:ext uri="{BB962C8B-B14F-4D97-AF65-F5344CB8AC3E}">
        <p14:creationId xmlns:p14="http://schemas.microsoft.com/office/powerpoint/2010/main" val="237748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59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3</a:t>
            </a:r>
            <a:r>
              <a:rPr lang="en-US" sz="1600">
                <a:solidFill>
                  <a:schemeClr val="bg1"/>
                </a:solidFill>
                <a:latin typeface="Now"/>
              </a:rPr>
              <a:t> | </a:t>
            </a:r>
            <a:r>
              <a:rPr lang="pt-BR" sz="1600">
                <a:solidFill>
                  <a:schemeClr val="bg1"/>
                </a:solidFill>
                <a:latin typeface="Now"/>
              </a:rPr>
              <a:t>MODES DE TRAVAIL </a:t>
            </a:r>
            <a:endParaRPr lang="en-US" sz="1600">
              <a:solidFill>
                <a:schemeClr val="bg1"/>
              </a:solidFill>
              <a:latin typeface="Now"/>
            </a:endParaRPr>
          </a:p>
        </p:txBody>
      </p:sp>
      <p:sp>
        <p:nvSpPr>
          <p:cNvPr id="13" name="TextBox 12">
            <a:extLst>
              <a:ext uri="{FF2B5EF4-FFF2-40B4-BE49-F238E27FC236}">
                <a16:creationId xmlns:a16="http://schemas.microsoft.com/office/drawing/2014/main" id="{D46041AE-20E5-457A-A99B-BE474BE6B323}"/>
              </a:ext>
            </a:extLst>
          </p:cNvPr>
          <p:cNvSpPr txBox="1"/>
          <p:nvPr/>
        </p:nvSpPr>
        <p:spPr>
          <a:xfrm>
            <a:off x="4612249" y="952500"/>
            <a:ext cx="9063502" cy="2246769"/>
          </a:xfrm>
          <a:prstGeom prst="rect">
            <a:avLst/>
          </a:prstGeom>
          <a:noFill/>
        </p:spPr>
        <p:txBody>
          <a:bodyPr wrap="square">
            <a:spAutoFit/>
          </a:bodyPr>
          <a:lstStyle/>
          <a:p>
            <a:pPr algn="ctr"/>
            <a:r>
              <a:rPr lang="fr-FR" sz="3500">
                <a:solidFill>
                  <a:schemeClr val="bg1"/>
                </a:solidFill>
                <a:latin typeface="Now" panose="020B0604020202020204" charset="0"/>
              </a:rPr>
              <a:t>Voici le cadre, que vous pouvez utiliser pour vous aider à réfléchir et à travailler à l'inclusion des femmes dans la conservation</a:t>
            </a:r>
            <a:endParaRPr lang="en-US" sz="3500">
              <a:solidFill>
                <a:schemeClr val="bg1"/>
              </a:solidFill>
              <a:latin typeface="Now" panose="020B0604020202020204" charset="0"/>
            </a:endParaRPr>
          </a:p>
        </p:txBody>
      </p:sp>
      <p:pic>
        <p:nvPicPr>
          <p:cNvPr id="3" name="Picture 2">
            <a:extLst>
              <a:ext uri="{FF2B5EF4-FFF2-40B4-BE49-F238E27FC236}">
                <a16:creationId xmlns:a16="http://schemas.microsoft.com/office/drawing/2014/main" id="{63E05160-D5BA-4686-B22F-F8394CF0E9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273" y="3285015"/>
            <a:ext cx="10541452" cy="6811485"/>
          </a:xfrm>
          <a:prstGeom prst="rect">
            <a:avLst/>
          </a:prstGeom>
        </p:spPr>
      </p:pic>
    </p:spTree>
    <p:extLst>
      <p:ext uri="{BB962C8B-B14F-4D97-AF65-F5344CB8AC3E}">
        <p14:creationId xmlns:p14="http://schemas.microsoft.com/office/powerpoint/2010/main" val="317892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3810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txBody>
          <a:bodyPr/>
          <a:lstStyle/>
          <a:p>
            <a:endParaRPr lang="en-US"/>
          </a:p>
        </p:txBody>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3</a:t>
            </a:r>
            <a:r>
              <a:rPr lang="en-US" sz="1600">
                <a:solidFill>
                  <a:schemeClr val="bg1"/>
                </a:solidFill>
                <a:latin typeface="Now"/>
              </a:rPr>
              <a:t> | MODES DE TRAVAIL</a:t>
            </a:r>
          </a:p>
        </p:txBody>
      </p:sp>
      <p:sp>
        <p:nvSpPr>
          <p:cNvPr id="27" name="Freeform 4">
            <a:extLst>
              <a:ext uri="{FF2B5EF4-FFF2-40B4-BE49-F238E27FC236}">
                <a16:creationId xmlns:a16="http://schemas.microsoft.com/office/drawing/2014/main" id="{CB079B87-0ADD-4AFF-B776-502D3935D908}"/>
              </a:ext>
            </a:extLst>
          </p:cNvPr>
          <p:cNvSpPr/>
          <p:nvPr/>
        </p:nvSpPr>
        <p:spPr>
          <a:xfrm>
            <a:off x="609600" y="3808657"/>
            <a:ext cx="6254820" cy="3316043"/>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9" name="Rectangle 8">
            <a:extLst>
              <a:ext uri="{FF2B5EF4-FFF2-40B4-BE49-F238E27FC236}">
                <a16:creationId xmlns:a16="http://schemas.microsoft.com/office/drawing/2014/main" id="{42D24580-8968-4726-9BDA-43CC3DA7E988}"/>
              </a:ext>
            </a:extLst>
          </p:cNvPr>
          <p:cNvSpPr/>
          <p:nvPr/>
        </p:nvSpPr>
        <p:spPr>
          <a:xfrm>
            <a:off x="11975128" y="3086100"/>
            <a:ext cx="5927057" cy="143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a:ln>
                  <a:noFill/>
                </a:ln>
                <a:solidFill>
                  <a:prstClr val="white"/>
                </a:solidFill>
                <a:effectLst/>
                <a:uLnTx/>
                <a:uFillTx/>
                <a:latin typeface="Now" panose="020B0604020202020204" charset="0"/>
                <a:ea typeface="+mn-ea"/>
                <a:cs typeface="+mn-cs"/>
              </a:rPr>
              <a:t>Si vous vous efforcez de vous « mettre à la place » des femmes impliquées dans votre projet, vous pourrez mieux évaluer comment rendre votre projet plus accessible et plus efficace pour les femmes.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i="0" u="none" strike="noStrike" kern="1200" cap="none" spc="0" normalizeH="0" baseline="0" noProof="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a:ln>
                  <a:noFill/>
                </a:ln>
                <a:solidFill>
                  <a:prstClr val="white"/>
                </a:solidFill>
                <a:effectLst/>
                <a:uLnTx/>
                <a:uFillTx/>
                <a:latin typeface="Now" panose="020B0604020202020204" charset="0"/>
                <a:ea typeface="+mn-ea"/>
                <a:cs typeface="+mn-cs"/>
              </a:rPr>
              <a:t>Vous pouvez recueillir des informations pour vous aider à faire preuve d'empathie par le biais de : </a:t>
            </a:r>
            <a:endParaRPr kumimoji="0" lang="en-US" sz="24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23" name="AutoShape 2">
            <a:extLst>
              <a:ext uri="{FF2B5EF4-FFF2-40B4-BE49-F238E27FC236}">
                <a16:creationId xmlns:a16="http://schemas.microsoft.com/office/drawing/2014/main" id="{89324FA6-52DC-4332-9FA3-C4AA9CCEAA43}"/>
              </a:ext>
            </a:extLst>
          </p:cNvPr>
          <p:cNvSpPr/>
          <p:nvPr/>
        </p:nvSpPr>
        <p:spPr>
          <a:xfrm>
            <a:off x="1218371" y="4604108"/>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3BC17304-2240-4E00-813A-E23966D865A8}"/>
              </a:ext>
            </a:extLst>
          </p:cNvPr>
          <p:cNvSpPr txBox="1"/>
          <p:nvPr/>
        </p:nvSpPr>
        <p:spPr>
          <a:xfrm>
            <a:off x="1218371" y="4801453"/>
            <a:ext cx="4914593" cy="2161874"/>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fr-FR" sz="2400">
                <a:solidFill>
                  <a:srgbClr val="1E1E1E"/>
                </a:solidFill>
                <a:latin typeface="Now"/>
              </a:rPr>
              <a:t>S'efforcer de comprendre profondément les expériences, les sentiments et les besoins d'une autre personne et de s'y associer</a:t>
            </a:r>
            <a:endParaRPr kumimoji="0" lang="en-US" sz="2400" b="0" i="0" u="none" strike="noStrike" kern="1200" cap="none" spc="0" normalizeH="0" baseline="0" noProof="0">
              <a:ln>
                <a:noFill/>
              </a:ln>
              <a:solidFill>
                <a:srgbClr val="1E1E1E"/>
              </a:solidFill>
              <a:effectLst/>
              <a:uLnTx/>
              <a:uFillTx/>
              <a:latin typeface="Now"/>
              <a:ea typeface="+mn-ea"/>
              <a:cs typeface="+mn-cs"/>
            </a:endParaRPr>
          </a:p>
        </p:txBody>
      </p:sp>
      <p:sp>
        <p:nvSpPr>
          <p:cNvPr id="25" name="TextBox 4">
            <a:extLst>
              <a:ext uri="{FF2B5EF4-FFF2-40B4-BE49-F238E27FC236}">
                <a16:creationId xmlns:a16="http://schemas.microsoft.com/office/drawing/2014/main" id="{7F8B690A-1E60-4B96-99A2-528D0691113C}"/>
              </a:ext>
            </a:extLst>
          </p:cNvPr>
          <p:cNvSpPr txBox="1"/>
          <p:nvPr/>
        </p:nvSpPr>
        <p:spPr>
          <a:xfrm>
            <a:off x="1218371" y="4076700"/>
            <a:ext cx="5257800"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s-ES" sz="2400" b="1" i="0" u="none" strike="noStrike" kern="1200" cap="none" spc="0" normalizeH="0" baseline="0" noProof="0">
                <a:ln>
                  <a:noFill/>
                </a:ln>
                <a:solidFill>
                  <a:prstClr val="white"/>
                </a:solidFill>
                <a:effectLst/>
                <a:uLnTx/>
                <a:uFillTx/>
                <a:latin typeface="Now" panose="020B0604020202020204" charset="0"/>
                <a:ea typeface="+mn-ea"/>
                <a:cs typeface="+mn-cs"/>
              </a:rPr>
              <a:t>L'empathie</a:t>
            </a:r>
            <a:r>
              <a:rPr kumimoji="0" lang="en-US" sz="2400" b="0" i="0" u="none" strike="noStrike" kern="1200" cap="none" spc="0" normalizeH="0" baseline="0" noProof="0">
                <a:ln>
                  <a:noFill/>
                </a:ln>
                <a:solidFill>
                  <a:srgbClr val="DFFCFD"/>
                </a:solidFill>
                <a:effectLst/>
                <a:uLnTx/>
                <a:uFillTx/>
                <a:latin typeface="Now Bold"/>
                <a:ea typeface="+mn-ea"/>
                <a:cs typeface="+mn-cs"/>
              </a:rPr>
              <a:t> </a:t>
            </a:r>
          </a:p>
        </p:txBody>
      </p:sp>
      <p:sp>
        <p:nvSpPr>
          <p:cNvPr id="26" name="Rectangle 25">
            <a:extLst>
              <a:ext uri="{FF2B5EF4-FFF2-40B4-BE49-F238E27FC236}">
                <a16:creationId xmlns:a16="http://schemas.microsoft.com/office/drawing/2014/main" id="{E4583976-C33E-4A9C-A242-40B20DB67A06}"/>
              </a:ext>
            </a:extLst>
          </p:cNvPr>
          <p:cNvSpPr/>
          <p:nvPr/>
        </p:nvSpPr>
        <p:spPr>
          <a:xfrm>
            <a:off x="12268200" y="6972300"/>
            <a:ext cx="5633985" cy="143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200" dirty="0">
                <a:solidFill>
                  <a:prstClr val="white"/>
                </a:solidFill>
                <a:latin typeface="Now" panose="020B0604020202020204" charset="0"/>
              </a:rPr>
              <a:t>l'analyse du genre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200" dirty="0">
                <a:solidFill>
                  <a:prstClr val="white"/>
                </a:solidFill>
                <a:latin typeface="Now" panose="020B0604020202020204" charset="0"/>
              </a:rPr>
              <a:t>les discussions et les commentaires des parties prenantes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200" dirty="0">
                <a:solidFill>
                  <a:prstClr val="white"/>
                </a:solidFill>
                <a:latin typeface="Now" panose="020B0604020202020204" charset="0"/>
              </a:rPr>
              <a:t>les entretiens et les conversations avec les femmes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200" dirty="0">
                <a:solidFill>
                  <a:prstClr val="white"/>
                </a:solidFill>
                <a:latin typeface="Now" panose="020B0604020202020204" charset="0"/>
              </a:rPr>
              <a:t>la surveillance et l'évaluation des impacts de votre projet sur les femmes.</a:t>
            </a:r>
            <a:endPar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7" name="Oval 6">
            <a:extLst>
              <a:ext uri="{FF2B5EF4-FFF2-40B4-BE49-F238E27FC236}">
                <a16:creationId xmlns:a16="http://schemas.microsoft.com/office/drawing/2014/main" id="{0E372862-7B14-47DF-9469-C8684E5522F0}"/>
              </a:ext>
            </a:extLst>
          </p:cNvPr>
          <p:cNvSpPr/>
          <p:nvPr/>
        </p:nvSpPr>
        <p:spPr>
          <a:xfrm>
            <a:off x="6270153" y="3543300"/>
            <a:ext cx="5464647" cy="4945364"/>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39CC61ED-A33D-4511-B2CD-AFAA0E591182}"/>
              </a:ext>
            </a:extLst>
          </p:cNvPr>
          <p:cNvSpPr txBox="1"/>
          <p:nvPr/>
        </p:nvSpPr>
        <p:spPr>
          <a:xfrm>
            <a:off x="3112240" y="1257300"/>
            <a:ext cx="12063521"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500">
                <a:solidFill>
                  <a:prstClr val="white"/>
                </a:solidFill>
                <a:latin typeface="Now" panose="020B0604020202020204" charset="0"/>
              </a:rPr>
              <a:t>A</a:t>
            </a:r>
            <a:r>
              <a:rPr kumimoji="0" lang="fr-FR" sz="3500" b="0" i="0" u="none" strike="noStrike" kern="1200" cap="none" spc="0" normalizeH="0" baseline="0" noProof="0">
                <a:ln>
                  <a:noFill/>
                </a:ln>
                <a:solidFill>
                  <a:prstClr val="white"/>
                </a:solidFill>
                <a:effectLst/>
                <a:uLnTx/>
                <a:uFillTx/>
                <a:latin typeface="Now" panose="020B0604020202020204" charset="0"/>
                <a:ea typeface="+mn-ea"/>
                <a:cs typeface="+mn-cs"/>
              </a:rPr>
              <a:t>doptez une approche consciente pour évaluer comment votre projet implique les femmes.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3500">
                <a:solidFill>
                  <a:prstClr val="white"/>
                </a:solidFill>
                <a:latin typeface="Now" panose="020B0604020202020204" charset="0"/>
              </a:rPr>
              <a:t>E</a:t>
            </a:r>
            <a:r>
              <a:rPr kumimoji="0" lang="fr-FR" sz="3500" b="0" i="0" u="none" strike="noStrike" kern="1200" cap="none" spc="0" normalizeH="0" baseline="0" noProof="0">
                <a:ln>
                  <a:noFill/>
                </a:ln>
                <a:solidFill>
                  <a:prstClr val="white"/>
                </a:solidFill>
                <a:effectLst/>
                <a:uLnTx/>
                <a:uFillTx/>
                <a:latin typeface="Now" panose="020B0604020202020204" charset="0"/>
                <a:ea typeface="+mn-ea"/>
                <a:cs typeface="+mn-cs"/>
              </a:rPr>
              <a:t>ssayez d'utiliser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a:ln>
                  <a:noFill/>
                </a:ln>
                <a:solidFill>
                  <a:prstClr val="white"/>
                </a:solidFill>
                <a:effectLst/>
                <a:uLnTx/>
                <a:uFillTx/>
                <a:latin typeface="Now" panose="020B0604020202020204" charset="0"/>
                <a:ea typeface="+mn-ea"/>
                <a:cs typeface="+mn-cs"/>
              </a:rPr>
              <a:t>l'empathie</a:t>
            </a:r>
            <a:endParaRPr kumimoji="0" lang="es-ES" sz="35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pic>
        <p:nvPicPr>
          <p:cNvPr id="28" name="Graphic 27" descr="Woman outline">
            <a:extLst>
              <a:ext uri="{FF2B5EF4-FFF2-40B4-BE49-F238E27FC236}">
                <a16:creationId xmlns:a16="http://schemas.microsoft.com/office/drawing/2014/main" id="{9257C5A0-21AB-4833-B50C-6FE0BEB38C8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6010" y="4760704"/>
            <a:ext cx="2608891" cy="2608891"/>
          </a:xfrm>
          <a:prstGeom prst="rect">
            <a:avLst/>
          </a:prstGeom>
        </p:spPr>
      </p:pic>
      <p:sp>
        <p:nvSpPr>
          <p:cNvPr id="29" name="Rectangle 28">
            <a:extLst>
              <a:ext uri="{FF2B5EF4-FFF2-40B4-BE49-F238E27FC236}">
                <a16:creationId xmlns:a16="http://schemas.microsoft.com/office/drawing/2014/main" id="{572C9B35-8087-47D9-8C0D-1B3F57ACA577}"/>
              </a:ext>
            </a:extLst>
          </p:cNvPr>
          <p:cNvSpPr/>
          <p:nvPr/>
        </p:nvSpPr>
        <p:spPr>
          <a:xfrm>
            <a:off x="7486464" y="4457590"/>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expériences</a:t>
            </a:r>
          </a:p>
        </p:txBody>
      </p:sp>
      <p:sp>
        <p:nvSpPr>
          <p:cNvPr id="30" name="Rectangle 29">
            <a:extLst>
              <a:ext uri="{FF2B5EF4-FFF2-40B4-BE49-F238E27FC236}">
                <a16:creationId xmlns:a16="http://schemas.microsoft.com/office/drawing/2014/main" id="{A7AC0A9D-C945-4157-A379-E9C6F1CD7CC0}"/>
              </a:ext>
            </a:extLst>
          </p:cNvPr>
          <p:cNvSpPr/>
          <p:nvPr/>
        </p:nvSpPr>
        <p:spPr>
          <a:xfrm>
            <a:off x="9249585" y="4664412"/>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pressions</a:t>
            </a:r>
          </a:p>
        </p:txBody>
      </p:sp>
      <p:sp>
        <p:nvSpPr>
          <p:cNvPr id="31" name="Rectangle 30">
            <a:extLst>
              <a:ext uri="{FF2B5EF4-FFF2-40B4-BE49-F238E27FC236}">
                <a16:creationId xmlns:a16="http://schemas.microsoft.com/office/drawing/2014/main" id="{EFA98583-0630-4471-9914-08C1FCC26726}"/>
              </a:ext>
            </a:extLst>
          </p:cNvPr>
          <p:cNvSpPr/>
          <p:nvPr/>
        </p:nvSpPr>
        <p:spPr>
          <a:xfrm>
            <a:off x="7001610" y="523638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intérêts</a:t>
            </a:r>
          </a:p>
        </p:txBody>
      </p:sp>
      <p:sp>
        <p:nvSpPr>
          <p:cNvPr id="32" name="Rectangle 31">
            <a:extLst>
              <a:ext uri="{FF2B5EF4-FFF2-40B4-BE49-F238E27FC236}">
                <a16:creationId xmlns:a16="http://schemas.microsoft.com/office/drawing/2014/main" id="{C2419399-8769-4C0B-8E11-BB8B27F7241F}"/>
              </a:ext>
            </a:extLst>
          </p:cNvPr>
          <p:cNvSpPr/>
          <p:nvPr/>
        </p:nvSpPr>
        <p:spPr>
          <a:xfrm>
            <a:off x="9604603" y="5349408"/>
            <a:ext cx="182745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motivations</a:t>
            </a:r>
          </a:p>
        </p:txBody>
      </p:sp>
      <p:sp>
        <p:nvSpPr>
          <p:cNvPr id="33" name="Rectangle 32">
            <a:extLst>
              <a:ext uri="{FF2B5EF4-FFF2-40B4-BE49-F238E27FC236}">
                <a16:creationId xmlns:a16="http://schemas.microsoft.com/office/drawing/2014/main" id="{ADCC8CAC-0FB4-4BDA-B5F9-9E676FC0797A}"/>
              </a:ext>
            </a:extLst>
          </p:cNvPr>
          <p:cNvSpPr/>
          <p:nvPr/>
        </p:nvSpPr>
        <p:spPr>
          <a:xfrm>
            <a:off x="9514806" y="6158168"/>
            <a:ext cx="206759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engagements</a:t>
            </a:r>
          </a:p>
        </p:txBody>
      </p:sp>
      <p:sp>
        <p:nvSpPr>
          <p:cNvPr id="34" name="Rectangle 33">
            <a:extLst>
              <a:ext uri="{FF2B5EF4-FFF2-40B4-BE49-F238E27FC236}">
                <a16:creationId xmlns:a16="http://schemas.microsoft.com/office/drawing/2014/main" id="{3210DE69-F535-4DCB-BAED-E720D758EDCF}"/>
              </a:ext>
            </a:extLst>
          </p:cNvPr>
          <p:cNvSpPr/>
          <p:nvPr/>
        </p:nvSpPr>
        <p:spPr>
          <a:xfrm>
            <a:off x="6561338" y="6051508"/>
            <a:ext cx="2201662" cy="500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relations</a:t>
            </a:r>
          </a:p>
        </p:txBody>
      </p:sp>
      <p:sp>
        <p:nvSpPr>
          <p:cNvPr id="35" name="Rectangle 34">
            <a:extLst>
              <a:ext uri="{FF2B5EF4-FFF2-40B4-BE49-F238E27FC236}">
                <a16:creationId xmlns:a16="http://schemas.microsoft.com/office/drawing/2014/main" id="{C3AF9BB4-02B7-4AE7-A883-3219E09A1F0A}"/>
              </a:ext>
            </a:extLst>
          </p:cNvPr>
          <p:cNvSpPr/>
          <p:nvPr/>
        </p:nvSpPr>
        <p:spPr>
          <a:xfrm>
            <a:off x="7391400" y="67839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craintes</a:t>
            </a:r>
          </a:p>
        </p:txBody>
      </p:sp>
      <p:sp>
        <p:nvSpPr>
          <p:cNvPr id="36" name="Rectangle 35">
            <a:extLst>
              <a:ext uri="{FF2B5EF4-FFF2-40B4-BE49-F238E27FC236}">
                <a16:creationId xmlns:a16="http://schemas.microsoft.com/office/drawing/2014/main" id="{9F8C716B-A8DB-4633-898B-CC506E5971CB}"/>
              </a:ext>
            </a:extLst>
          </p:cNvPr>
          <p:cNvSpPr/>
          <p:nvPr/>
        </p:nvSpPr>
        <p:spPr>
          <a:xfrm>
            <a:off x="9440119" y="696692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ambitions</a:t>
            </a:r>
          </a:p>
        </p:txBody>
      </p:sp>
    </p:spTree>
    <p:extLst>
      <p:ext uri="{BB962C8B-B14F-4D97-AF65-F5344CB8AC3E}">
        <p14:creationId xmlns:p14="http://schemas.microsoft.com/office/powerpoint/2010/main" val="156306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3810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Module 3</a:t>
            </a:r>
            <a:r>
              <a:rPr lang="en-US" sz="1600">
                <a:solidFill>
                  <a:schemeClr val="bg1"/>
                </a:solidFill>
                <a:latin typeface="Now"/>
              </a:rPr>
              <a:t> | MODES DE TRAVAIL</a:t>
            </a:r>
          </a:p>
        </p:txBody>
      </p:sp>
      <p:sp>
        <p:nvSpPr>
          <p:cNvPr id="26" name="Freeform 4">
            <a:extLst>
              <a:ext uri="{FF2B5EF4-FFF2-40B4-BE49-F238E27FC236}">
                <a16:creationId xmlns:a16="http://schemas.microsoft.com/office/drawing/2014/main" id="{4DA790B9-79A8-44F2-8962-C6994CA45BDC}"/>
              </a:ext>
            </a:extLst>
          </p:cNvPr>
          <p:cNvSpPr/>
          <p:nvPr/>
        </p:nvSpPr>
        <p:spPr>
          <a:xfrm>
            <a:off x="609600" y="3808657"/>
            <a:ext cx="6254820" cy="3316043"/>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29" name="TextBox 28">
            <a:extLst>
              <a:ext uri="{FF2B5EF4-FFF2-40B4-BE49-F238E27FC236}">
                <a16:creationId xmlns:a16="http://schemas.microsoft.com/office/drawing/2014/main" id="{F04DC384-EA1F-4B3A-9980-31517FAE96A5}"/>
              </a:ext>
            </a:extLst>
          </p:cNvPr>
          <p:cNvSpPr txBox="1"/>
          <p:nvPr/>
        </p:nvSpPr>
        <p:spPr>
          <a:xfrm>
            <a:off x="3112240" y="1257300"/>
            <a:ext cx="12063521"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500">
                <a:solidFill>
                  <a:prstClr val="white"/>
                </a:solidFill>
                <a:latin typeface="Now" panose="020B0604020202020204" charset="0"/>
              </a:rPr>
              <a:t>A</a:t>
            </a:r>
            <a:r>
              <a:rPr kumimoji="0" lang="fr-FR" sz="3500" b="0" i="0" u="none" strike="noStrike" kern="1200" cap="none" spc="0" normalizeH="0" baseline="0" noProof="0">
                <a:ln>
                  <a:noFill/>
                </a:ln>
                <a:solidFill>
                  <a:prstClr val="white"/>
                </a:solidFill>
                <a:effectLst/>
                <a:uLnTx/>
                <a:uFillTx/>
                <a:latin typeface="Now" panose="020B0604020202020204" charset="0"/>
                <a:ea typeface="+mn-ea"/>
                <a:cs typeface="+mn-cs"/>
              </a:rPr>
              <a:t>doptez une approche consciente pour évaluer comment votre projet implique les femmes.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3500">
                <a:solidFill>
                  <a:prstClr val="white"/>
                </a:solidFill>
                <a:latin typeface="Now" panose="020B0604020202020204" charset="0"/>
              </a:rPr>
              <a:t>E</a:t>
            </a:r>
            <a:r>
              <a:rPr kumimoji="0" lang="fr-FR" sz="3500" b="0" i="0" u="none" strike="noStrike" kern="1200" cap="none" spc="0" normalizeH="0" baseline="0" noProof="0">
                <a:ln>
                  <a:noFill/>
                </a:ln>
                <a:solidFill>
                  <a:prstClr val="white"/>
                </a:solidFill>
                <a:effectLst/>
                <a:uLnTx/>
                <a:uFillTx/>
                <a:latin typeface="Now" panose="020B0604020202020204" charset="0"/>
                <a:ea typeface="+mn-ea"/>
                <a:cs typeface="+mn-cs"/>
              </a:rPr>
              <a:t>ssayez d'utiliser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a:ln>
                  <a:noFill/>
                </a:ln>
                <a:solidFill>
                  <a:prstClr val="white"/>
                </a:solidFill>
                <a:effectLst/>
                <a:uLnTx/>
                <a:uFillTx/>
                <a:latin typeface="Now" panose="020B0604020202020204" charset="0"/>
                <a:ea typeface="+mn-ea"/>
                <a:cs typeface="+mn-cs"/>
              </a:rPr>
              <a:t>l'empathie</a:t>
            </a:r>
            <a:endParaRPr kumimoji="0" lang="es-ES" sz="35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30" name="Freeform 4">
            <a:extLst>
              <a:ext uri="{FF2B5EF4-FFF2-40B4-BE49-F238E27FC236}">
                <a16:creationId xmlns:a16="http://schemas.microsoft.com/office/drawing/2014/main" id="{637944E4-9C3C-402B-A62C-B9AA6DFF6AD7}"/>
              </a:ext>
            </a:extLst>
          </p:cNvPr>
          <p:cNvSpPr/>
          <p:nvPr/>
        </p:nvSpPr>
        <p:spPr>
          <a:xfrm>
            <a:off x="609600" y="3808657"/>
            <a:ext cx="6254820" cy="3316043"/>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31" name="AutoShape 2">
            <a:extLst>
              <a:ext uri="{FF2B5EF4-FFF2-40B4-BE49-F238E27FC236}">
                <a16:creationId xmlns:a16="http://schemas.microsoft.com/office/drawing/2014/main" id="{2C2DA92F-9144-4299-BBCF-124C01C47569}"/>
              </a:ext>
            </a:extLst>
          </p:cNvPr>
          <p:cNvSpPr/>
          <p:nvPr/>
        </p:nvSpPr>
        <p:spPr>
          <a:xfrm>
            <a:off x="1218371" y="4604108"/>
            <a:ext cx="4374988" cy="0"/>
          </a:xfrm>
          <a:prstGeom prst="line">
            <a:avLst/>
          </a:prstGeom>
          <a:ln w="28575" cap="rnd">
            <a:solidFill>
              <a:schemeClr val="bg1"/>
            </a:solidFill>
            <a:prstDash val="sysDot"/>
            <a:headEnd type="none" w="sm" len="sm"/>
            <a:tailEnd type="none" w="sm" len="sm"/>
          </a:ln>
        </p:spPr>
      </p:sp>
      <p:sp>
        <p:nvSpPr>
          <p:cNvPr id="32" name="TextBox 3">
            <a:extLst>
              <a:ext uri="{FF2B5EF4-FFF2-40B4-BE49-F238E27FC236}">
                <a16:creationId xmlns:a16="http://schemas.microsoft.com/office/drawing/2014/main" id="{CB0C0872-B194-4063-9FEF-4E29B9C8BBCA}"/>
              </a:ext>
            </a:extLst>
          </p:cNvPr>
          <p:cNvSpPr txBox="1"/>
          <p:nvPr/>
        </p:nvSpPr>
        <p:spPr>
          <a:xfrm>
            <a:off x="1218371" y="4801453"/>
            <a:ext cx="4914593" cy="2161874"/>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fr-FR" sz="2400">
                <a:solidFill>
                  <a:srgbClr val="1E1E1E"/>
                </a:solidFill>
                <a:latin typeface="Now"/>
              </a:rPr>
              <a:t>S'efforcer de comprendre profondément les expériences, les sentiments et les besoins d'une autre personne et de s'y associer</a:t>
            </a:r>
            <a:endParaRPr kumimoji="0" lang="en-US" sz="2400" b="0" i="0" u="none" strike="noStrike" kern="1200" cap="none" spc="0" normalizeH="0" baseline="0" noProof="0">
              <a:ln>
                <a:noFill/>
              </a:ln>
              <a:solidFill>
                <a:srgbClr val="1E1E1E"/>
              </a:solidFill>
              <a:effectLst/>
              <a:uLnTx/>
              <a:uFillTx/>
              <a:latin typeface="Now"/>
              <a:ea typeface="+mn-ea"/>
              <a:cs typeface="+mn-cs"/>
            </a:endParaRPr>
          </a:p>
        </p:txBody>
      </p:sp>
      <p:sp>
        <p:nvSpPr>
          <p:cNvPr id="33" name="TextBox 4">
            <a:extLst>
              <a:ext uri="{FF2B5EF4-FFF2-40B4-BE49-F238E27FC236}">
                <a16:creationId xmlns:a16="http://schemas.microsoft.com/office/drawing/2014/main" id="{D8DC667A-29AC-4190-8427-0CB9C9BF2EE2}"/>
              </a:ext>
            </a:extLst>
          </p:cNvPr>
          <p:cNvSpPr txBox="1"/>
          <p:nvPr/>
        </p:nvSpPr>
        <p:spPr>
          <a:xfrm>
            <a:off x="1218371" y="4076700"/>
            <a:ext cx="5257800"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s-ES" sz="2400" b="1" i="0" u="none" strike="noStrike" kern="1200" cap="none" spc="0" normalizeH="0" baseline="0" noProof="0">
                <a:ln>
                  <a:noFill/>
                </a:ln>
                <a:solidFill>
                  <a:prstClr val="white"/>
                </a:solidFill>
                <a:effectLst/>
                <a:uLnTx/>
                <a:uFillTx/>
                <a:latin typeface="Now" panose="020B0604020202020204" charset="0"/>
                <a:ea typeface="+mn-ea"/>
                <a:cs typeface="+mn-cs"/>
              </a:rPr>
              <a:t>L'empathie</a:t>
            </a:r>
            <a:r>
              <a:rPr kumimoji="0" lang="en-US" sz="2400" b="0" i="0" u="none" strike="noStrike" kern="1200" cap="none" spc="0" normalizeH="0" baseline="0" noProof="0">
                <a:ln>
                  <a:noFill/>
                </a:ln>
                <a:solidFill>
                  <a:srgbClr val="DFFCFD"/>
                </a:solidFill>
                <a:effectLst/>
                <a:uLnTx/>
                <a:uFillTx/>
                <a:latin typeface="Now Bold"/>
                <a:ea typeface="+mn-ea"/>
                <a:cs typeface="+mn-cs"/>
              </a:rPr>
              <a:t> </a:t>
            </a:r>
          </a:p>
        </p:txBody>
      </p:sp>
      <p:sp>
        <p:nvSpPr>
          <p:cNvPr id="7" name="Oval 6">
            <a:extLst>
              <a:ext uri="{FF2B5EF4-FFF2-40B4-BE49-F238E27FC236}">
                <a16:creationId xmlns:a16="http://schemas.microsoft.com/office/drawing/2014/main" id="{0E372862-7B14-47DF-9469-C8684E5522F0}"/>
              </a:ext>
            </a:extLst>
          </p:cNvPr>
          <p:cNvSpPr/>
          <p:nvPr/>
        </p:nvSpPr>
        <p:spPr>
          <a:xfrm>
            <a:off x="6270153" y="3543300"/>
            <a:ext cx="5464647" cy="4945364"/>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descr="Woman outline">
            <a:extLst>
              <a:ext uri="{FF2B5EF4-FFF2-40B4-BE49-F238E27FC236}">
                <a16:creationId xmlns:a16="http://schemas.microsoft.com/office/drawing/2014/main" id="{E0332BC7-3EFC-40E4-A760-65F79B33C3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6010" y="4760704"/>
            <a:ext cx="2608891" cy="2608891"/>
          </a:xfrm>
          <a:prstGeom prst="rect">
            <a:avLst/>
          </a:prstGeom>
        </p:spPr>
      </p:pic>
      <p:sp>
        <p:nvSpPr>
          <p:cNvPr id="14" name="Rectangle 13">
            <a:extLst>
              <a:ext uri="{FF2B5EF4-FFF2-40B4-BE49-F238E27FC236}">
                <a16:creationId xmlns:a16="http://schemas.microsoft.com/office/drawing/2014/main" id="{457DB7DC-264D-4FAC-9191-2E55B4957807}"/>
              </a:ext>
            </a:extLst>
          </p:cNvPr>
          <p:cNvSpPr/>
          <p:nvPr/>
        </p:nvSpPr>
        <p:spPr>
          <a:xfrm>
            <a:off x="7486464" y="4457590"/>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expériences</a:t>
            </a:r>
          </a:p>
        </p:txBody>
      </p:sp>
      <p:sp>
        <p:nvSpPr>
          <p:cNvPr id="16" name="Rectangle 15">
            <a:extLst>
              <a:ext uri="{FF2B5EF4-FFF2-40B4-BE49-F238E27FC236}">
                <a16:creationId xmlns:a16="http://schemas.microsoft.com/office/drawing/2014/main" id="{94A09DF4-BD42-4C68-9858-20345355C761}"/>
              </a:ext>
            </a:extLst>
          </p:cNvPr>
          <p:cNvSpPr/>
          <p:nvPr/>
        </p:nvSpPr>
        <p:spPr>
          <a:xfrm>
            <a:off x="9249585" y="4664412"/>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pressions</a:t>
            </a:r>
          </a:p>
        </p:txBody>
      </p:sp>
      <p:sp>
        <p:nvSpPr>
          <p:cNvPr id="17" name="Rectangle 16">
            <a:extLst>
              <a:ext uri="{FF2B5EF4-FFF2-40B4-BE49-F238E27FC236}">
                <a16:creationId xmlns:a16="http://schemas.microsoft.com/office/drawing/2014/main" id="{9A748849-6D21-4A79-B113-6DB7BD8C8E60}"/>
              </a:ext>
            </a:extLst>
          </p:cNvPr>
          <p:cNvSpPr/>
          <p:nvPr/>
        </p:nvSpPr>
        <p:spPr>
          <a:xfrm>
            <a:off x="7001610" y="523638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intérêts</a:t>
            </a:r>
          </a:p>
        </p:txBody>
      </p:sp>
      <p:sp>
        <p:nvSpPr>
          <p:cNvPr id="18" name="Rectangle 17">
            <a:extLst>
              <a:ext uri="{FF2B5EF4-FFF2-40B4-BE49-F238E27FC236}">
                <a16:creationId xmlns:a16="http://schemas.microsoft.com/office/drawing/2014/main" id="{4FEEEA34-0E8A-46F9-BC23-6BEEB862F61F}"/>
              </a:ext>
            </a:extLst>
          </p:cNvPr>
          <p:cNvSpPr/>
          <p:nvPr/>
        </p:nvSpPr>
        <p:spPr>
          <a:xfrm>
            <a:off x="9604603" y="5349408"/>
            <a:ext cx="182745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motivations</a:t>
            </a:r>
          </a:p>
        </p:txBody>
      </p:sp>
      <p:sp>
        <p:nvSpPr>
          <p:cNvPr id="19" name="Rectangle 18">
            <a:extLst>
              <a:ext uri="{FF2B5EF4-FFF2-40B4-BE49-F238E27FC236}">
                <a16:creationId xmlns:a16="http://schemas.microsoft.com/office/drawing/2014/main" id="{2C7964ED-4505-4A6C-8087-9ABB6CFAD709}"/>
              </a:ext>
            </a:extLst>
          </p:cNvPr>
          <p:cNvSpPr/>
          <p:nvPr/>
        </p:nvSpPr>
        <p:spPr>
          <a:xfrm>
            <a:off x="9514806" y="6158168"/>
            <a:ext cx="206759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engagements</a:t>
            </a:r>
          </a:p>
        </p:txBody>
      </p:sp>
      <p:sp>
        <p:nvSpPr>
          <p:cNvPr id="20" name="Rectangle 19">
            <a:extLst>
              <a:ext uri="{FF2B5EF4-FFF2-40B4-BE49-F238E27FC236}">
                <a16:creationId xmlns:a16="http://schemas.microsoft.com/office/drawing/2014/main" id="{E8014968-01B2-41E3-AC47-AD046B8995C6}"/>
              </a:ext>
            </a:extLst>
          </p:cNvPr>
          <p:cNvSpPr/>
          <p:nvPr/>
        </p:nvSpPr>
        <p:spPr>
          <a:xfrm>
            <a:off x="6561338" y="6051508"/>
            <a:ext cx="2201662" cy="500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relations</a:t>
            </a:r>
          </a:p>
        </p:txBody>
      </p:sp>
      <p:sp>
        <p:nvSpPr>
          <p:cNvPr id="21" name="Rectangle 20">
            <a:extLst>
              <a:ext uri="{FF2B5EF4-FFF2-40B4-BE49-F238E27FC236}">
                <a16:creationId xmlns:a16="http://schemas.microsoft.com/office/drawing/2014/main" id="{A8E07046-A436-45A5-A98E-0AB3DC04EBD3}"/>
              </a:ext>
            </a:extLst>
          </p:cNvPr>
          <p:cNvSpPr/>
          <p:nvPr/>
        </p:nvSpPr>
        <p:spPr>
          <a:xfrm>
            <a:off x="7391400" y="67839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craintes</a:t>
            </a:r>
          </a:p>
        </p:txBody>
      </p:sp>
      <p:sp>
        <p:nvSpPr>
          <p:cNvPr id="22" name="Rectangle 21">
            <a:extLst>
              <a:ext uri="{FF2B5EF4-FFF2-40B4-BE49-F238E27FC236}">
                <a16:creationId xmlns:a16="http://schemas.microsoft.com/office/drawing/2014/main" id="{732547C8-7A10-4578-A5EC-67701BF6D6C9}"/>
              </a:ext>
            </a:extLst>
          </p:cNvPr>
          <p:cNvSpPr/>
          <p:nvPr/>
        </p:nvSpPr>
        <p:spPr>
          <a:xfrm>
            <a:off x="9440119" y="696692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ambitions</a:t>
            </a:r>
          </a:p>
        </p:txBody>
      </p:sp>
      <p:sp>
        <p:nvSpPr>
          <p:cNvPr id="28" name="TextBox 27">
            <a:extLst>
              <a:ext uri="{FF2B5EF4-FFF2-40B4-BE49-F238E27FC236}">
                <a16:creationId xmlns:a16="http://schemas.microsoft.com/office/drawing/2014/main" id="{93768E76-21FD-437F-8D4E-38A5005FC7FD}"/>
              </a:ext>
            </a:extLst>
          </p:cNvPr>
          <p:cNvSpPr txBox="1"/>
          <p:nvPr/>
        </p:nvSpPr>
        <p:spPr>
          <a:xfrm>
            <a:off x="11415380" y="6172091"/>
            <a:ext cx="6581453" cy="1569660"/>
          </a:xfrm>
          <a:prstGeom prst="rect">
            <a:avLst/>
          </a:prstGeom>
          <a:solidFill>
            <a:srgbClr val="F4A26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a:ln>
                  <a:noFill/>
                </a:ln>
                <a:solidFill>
                  <a:prstClr val="white"/>
                </a:solidFill>
                <a:effectLst/>
                <a:uLnTx/>
                <a:uFillTx/>
                <a:latin typeface="Now" panose="020B0604020202020204" charset="0"/>
                <a:ea typeface="+mn-ea"/>
                <a:cs typeface="+mn-cs"/>
              </a:rPr>
              <a:t>Il s'agit d'une bonne pratique générale lorsque vous vous adressez à des personnes - hommes, femmes, jeunes, peuples indigènes, autorités, etc.</a:t>
            </a:r>
            <a:endParaRPr kumimoji="0" lang="en-US" sz="240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135890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127807C9-83E5-4ADB-865B-95F07CFBE487}"/>
              </a:ext>
            </a:extLst>
          </p:cNvPr>
          <p:cNvSpPr/>
          <p:nvPr/>
        </p:nvSpPr>
        <p:spPr>
          <a:xfrm>
            <a:off x="3505200" y="2844685"/>
            <a:ext cx="11277600" cy="666369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25" name="Rectangle: Rounded Corners 24">
            <a:extLst>
              <a:ext uri="{FF2B5EF4-FFF2-40B4-BE49-F238E27FC236}">
                <a16:creationId xmlns:a16="http://schemas.microsoft.com/office/drawing/2014/main" id="{EFE60619-DF08-4453-A3D6-60124F44C58C}"/>
              </a:ext>
            </a:extLst>
          </p:cNvPr>
          <p:cNvSpPr/>
          <p:nvPr/>
        </p:nvSpPr>
        <p:spPr>
          <a:xfrm>
            <a:off x="5390285" y="3434760"/>
            <a:ext cx="2985086" cy="1403940"/>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Avenir Next LT Pro" panose="020B0504020202020204" pitchFamily="34" charset="0"/>
              </a:rPr>
              <a:t>Elle s'occupe de son ménage, de ses enfants et de son gagne-pain</a:t>
            </a:r>
            <a:endParaRPr lang="en-US" sz="2000" dirty="0">
              <a:solidFill>
                <a:schemeClr val="tx1"/>
              </a:solidFill>
              <a:latin typeface="Avenir Next LT Pro" panose="020B0504020202020204" pitchFamily="34" charset="0"/>
            </a:endParaRPr>
          </a:p>
        </p:txBody>
      </p:sp>
      <p:sp>
        <p:nvSpPr>
          <p:cNvPr id="26" name="Freeform: Shape 25">
            <a:extLst>
              <a:ext uri="{FF2B5EF4-FFF2-40B4-BE49-F238E27FC236}">
                <a16:creationId xmlns:a16="http://schemas.microsoft.com/office/drawing/2014/main" id="{DA0757BC-80B5-46A1-B587-DFDBE82FDF56}"/>
              </a:ext>
            </a:extLst>
          </p:cNvPr>
          <p:cNvSpPr/>
          <p:nvPr/>
        </p:nvSpPr>
        <p:spPr>
          <a:xfrm>
            <a:off x="8259613" y="4474843"/>
            <a:ext cx="593473" cy="36385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0818CCD2-5F59-460D-9BB2-D17731E5A052}"/>
              </a:ext>
            </a:extLst>
          </p:cNvPr>
          <p:cNvCxnSpPr>
            <a:cxnSpLocks/>
          </p:cNvCxnSpPr>
          <p:nvPr/>
        </p:nvCxnSpPr>
        <p:spPr>
          <a:xfrm>
            <a:off x="7694981" y="5626235"/>
            <a:ext cx="915619" cy="214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E121C4F4-B664-46B1-BC85-35A2DDD1294D}"/>
              </a:ext>
            </a:extLst>
          </p:cNvPr>
          <p:cNvSpPr/>
          <p:nvPr/>
        </p:nvSpPr>
        <p:spPr>
          <a:xfrm flipV="1">
            <a:off x="8219509" y="7293105"/>
            <a:ext cx="850320" cy="788172"/>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1FD9A4C-31D4-44B8-A238-D411DF0E65CF}"/>
              </a:ext>
            </a:extLst>
          </p:cNvPr>
          <p:cNvSpPr/>
          <p:nvPr/>
        </p:nvSpPr>
        <p:spPr>
          <a:xfrm flipV="1">
            <a:off x="7576926" y="6500330"/>
            <a:ext cx="957474"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Woman with baby outline">
            <a:extLst>
              <a:ext uri="{FF2B5EF4-FFF2-40B4-BE49-F238E27FC236}">
                <a16:creationId xmlns:a16="http://schemas.microsoft.com/office/drawing/2014/main" id="{E51DBEAD-66EF-4A42-B0B6-D581339F222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5360" y="4053570"/>
            <a:ext cx="1005840" cy="1005840"/>
          </a:xfrm>
          <a:prstGeom prst="rect">
            <a:avLst/>
          </a:prstGeom>
        </p:spPr>
      </p:pic>
      <p:pic>
        <p:nvPicPr>
          <p:cNvPr id="32" name="Graphic 31" descr="Users outline">
            <a:extLst>
              <a:ext uri="{FF2B5EF4-FFF2-40B4-BE49-F238E27FC236}">
                <a16:creationId xmlns:a16="http://schemas.microsoft.com/office/drawing/2014/main" id="{03DA1C23-CED9-4D45-90F4-F041EE819C4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6516" y="6855029"/>
            <a:ext cx="914400" cy="914400"/>
          </a:xfrm>
          <a:prstGeom prst="rect">
            <a:avLst/>
          </a:prstGeom>
        </p:spPr>
      </p:pic>
      <p:pic>
        <p:nvPicPr>
          <p:cNvPr id="33" name="Graphic 32" descr="Children outline">
            <a:extLst>
              <a:ext uri="{FF2B5EF4-FFF2-40B4-BE49-F238E27FC236}">
                <a16:creationId xmlns:a16="http://schemas.microsoft.com/office/drawing/2014/main" id="{24DB8223-7002-4333-839A-C85EFBC3236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217607" y="7734300"/>
            <a:ext cx="914400" cy="914400"/>
          </a:xfrm>
          <a:prstGeom prst="rect">
            <a:avLst/>
          </a:prstGeom>
        </p:spPr>
      </p:pic>
      <p:sp>
        <p:nvSpPr>
          <p:cNvPr id="34" name="Rectangle: Rounded Corners 33">
            <a:extLst>
              <a:ext uri="{FF2B5EF4-FFF2-40B4-BE49-F238E27FC236}">
                <a16:creationId xmlns:a16="http://schemas.microsoft.com/office/drawing/2014/main" id="{BC1CFB4D-E729-4F4A-9E7D-07A6BE54330F}"/>
              </a:ext>
            </a:extLst>
          </p:cNvPr>
          <p:cNvSpPr/>
          <p:nvPr/>
        </p:nvSpPr>
        <p:spPr>
          <a:xfrm>
            <a:off x="4196515" y="5067300"/>
            <a:ext cx="3655719" cy="1237856"/>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Avenir Next LT Pro" panose="020B0504020202020204" pitchFamily="34" charset="0"/>
              </a:rPr>
              <a:t>Les normes locales découragent son implication en dehors du foyer</a:t>
            </a:r>
            <a:endParaRPr lang="en-US" sz="2000">
              <a:solidFill>
                <a:schemeClr val="tx1"/>
              </a:solidFill>
              <a:latin typeface="Avenir Next LT Pro" panose="020B0504020202020204" pitchFamily="34" charset="0"/>
            </a:endParaRPr>
          </a:p>
        </p:txBody>
      </p:sp>
      <p:sp>
        <p:nvSpPr>
          <p:cNvPr id="35" name="Rectangle: Rounded Corners 34">
            <a:extLst>
              <a:ext uri="{FF2B5EF4-FFF2-40B4-BE49-F238E27FC236}">
                <a16:creationId xmlns:a16="http://schemas.microsoft.com/office/drawing/2014/main" id="{4F37B934-7776-4791-81C1-8E8F395C7108}"/>
              </a:ext>
            </a:extLst>
          </p:cNvPr>
          <p:cNvSpPr/>
          <p:nvPr/>
        </p:nvSpPr>
        <p:spPr>
          <a:xfrm>
            <a:off x="4899615" y="6572645"/>
            <a:ext cx="2820164" cy="1237856"/>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Avenir Next LT Pro" panose="020B0504020202020204" pitchFamily="34" charset="0"/>
              </a:rPr>
              <a:t>La désapprobation sociale si elle brise ces normes séxospécifiques</a:t>
            </a:r>
            <a:endParaRPr lang="en-US" sz="2000">
              <a:solidFill>
                <a:schemeClr val="tx1"/>
              </a:solidFill>
              <a:latin typeface="Avenir Next LT Pro" panose="020B0504020202020204" pitchFamily="34" charset="0"/>
            </a:endParaRPr>
          </a:p>
        </p:txBody>
      </p:sp>
      <p:pic>
        <p:nvPicPr>
          <p:cNvPr id="36" name="Graphic 35" descr="House outline">
            <a:extLst>
              <a:ext uri="{FF2B5EF4-FFF2-40B4-BE49-F238E27FC236}">
                <a16:creationId xmlns:a16="http://schemas.microsoft.com/office/drawing/2014/main" id="{280C76FD-DC20-487F-8B89-33920E30B3D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92681" y="5676900"/>
            <a:ext cx="914400" cy="914400"/>
          </a:xfrm>
          <a:prstGeom prst="rect">
            <a:avLst/>
          </a:prstGeom>
        </p:spPr>
      </p:pic>
      <p:pic>
        <p:nvPicPr>
          <p:cNvPr id="37" name="Graphic 36" descr="Teacher outline">
            <a:extLst>
              <a:ext uri="{FF2B5EF4-FFF2-40B4-BE49-F238E27FC236}">
                <a16:creationId xmlns:a16="http://schemas.microsoft.com/office/drawing/2014/main" id="{78E39739-8A70-4A05-8CDE-75C0AABD990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91200" y="8115300"/>
            <a:ext cx="914400" cy="914400"/>
          </a:xfrm>
          <a:prstGeom prst="rect">
            <a:avLst/>
          </a:prstGeom>
        </p:spPr>
      </p:pic>
      <p:sp>
        <p:nvSpPr>
          <p:cNvPr id="38" name="Rectangle: Rounded Corners 37">
            <a:extLst>
              <a:ext uri="{FF2B5EF4-FFF2-40B4-BE49-F238E27FC236}">
                <a16:creationId xmlns:a16="http://schemas.microsoft.com/office/drawing/2014/main" id="{63F259A4-A432-40E9-972E-29C401D7A043}"/>
              </a:ext>
            </a:extLst>
          </p:cNvPr>
          <p:cNvSpPr/>
          <p:nvPr/>
        </p:nvSpPr>
        <p:spPr>
          <a:xfrm>
            <a:off x="6553200" y="8191500"/>
            <a:ext cx="3186450"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Avenir Next LT Pro" panose="020B0504020202020204" pitchFamily="34" charset="0"/>
              </a:rPr>
              <a:t>Elle n'a pas confiance en ses capacités à s'exprimer en public </a:t>
            </a:r>
            <a:endParaRPr lang="en-US" sz="2000">
              <a:solidFill>
                <a:schemeClr val="tx1"/>
              </a:solidFill>
              <a:latin typeface="Avenir Next LT Pro" panose="020B0504020202020204" pitchFamily="34" charset="0"/>
            </a:endParaRPr>
          </a:p>
        </p:txBody>
      </p:sp>
      <p:sp>
        <p:nvSpPr>
          <p:cNvPr id="39" name="Rectangle: Rounded Corners 38">
            <a:extLst>
              <a:ext uri="{FF2B5EF4-FFF2-40B4-BE49-F238E27FC236}">
                <a16:creationId xmlns:a16="http://schemas.microsoft.com/office/drawing/2014/main" id="{4C81D37A-AA18-4362-ABD3-FF0B790F8427}"/>
              </a:ext>
            </a:extLst>
          </p:cNvPr>
          <p:cNvSpPr/>
          <p:nvPr/>
        </p:nvSpPr>
        <p:spPr>
          <a:xfrm>
            <a:off x="10568222" y="6896937"/>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Avenir Next LT Pro" panose="020B0504020202020204" pitchFamily="34" charset="0"/>
              </a:rPr>
              <a:t>Elle est timide pour parler devant les hommes</a:t>
            </a:r>
            <a:endParaRPr lang="en-US" sz="2000">
              <a:solidFill>
                <a:schemeClr val="tx1"/>
              </a:solidFill>
              <a:latin typeface="Avenir Next LT Pro" panose="020B0504020202020204" pitchFamily="34" charset="0"/>
            </a:endParaRPr>
          </a:p>
        </p:txBody>
      </p:sp>
      <p:pic>
        <p:nvPicPr>
          <p:cNvPr id="40" name="Graphic 39" descr="Bus outline">
            <a:extLst>
              <a:ext uri="{FF2B5EF4-FFF2-40B4-BE49-F238E27FC236}">
                <a16:creationId xmlns:a16="http://schemas.microsoft.com/office/drawing/2014/main" id="{516F0986-48DB-4AB6-9C6B-C810F33D678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850466" y="4081238"/>
            <a:ext cx="1106424" cy="1106424"/>
          </a:xfrm>
          <a:prstGeom prst="rect">
            <a:avLst/>
          </a:prstGeom>
        </p:spPr>
      </p:pic>
      <p:sp>
        <p:nvSpPr>
          <p:cNvPr id="41" name="Rectangle: Rounded Corners 40">
            <a:extLst>
              <a:ext uri="{FF2B5EF4-FFF2-40B4-BE49-F238E27FC236}">
                <a16:creationId xmlns:a16="http://schemas.microsoft.com/office/drawing/2014/main" id="{3F7EEA49-3F08-4C9E-A8C4-3E7260AE90B5}"/>
              </a:ext>
            </a:extLst>
          </p:cNvPr>
          <p:cNvSpPr/>
          <p:nvPr/>
        </p:nvSpPr>
        <p:spPr>
          <a:xfrm>
            <a:off x="9527807" y="3804494"/>
            <a:ext cx="3349993"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Avenir Next LT Pro" panose="020B0504020202020204" pitchFamily="34" charset="0"/>
              </a:rPr>
              <a:t>Elle craint de perdre de l'argent et s'inquiète également de sa sécurité en voyageant</a:t>
            </a:r>
            <a:endParaRPr lang="en-US" sz="2000">
              <a:solidFill>
                <a:schemeClr val="tx1"/>
              </a:solidFill>
              <a:latin typeface="Avenir Next LT Pro" panose="020B0504020202020204" pitchFamily="34" charset="0"/>
            </a:endParaRPr>
          </a:p>
        </p:txBody>
      </p:sp>
      <p:pic>
        <p:nvPicPr>
          <p:cNvPr id="42" name="Graphic 41" descr="Woman Shrugging outline">
            <a:extLst>
              <a:ext uri="{FF2B5EF4-FFF2-40B4-BE49-F238E27FC236}">
                <a16:creationId xmlns:a16="http://schemas.microsoft.com/office/drawing/2014/main" id="{5AA5C3B2-C815-4665-B736-4CEA97C01840}"/>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487400" y="5497247"/>
            <a:ext cx="914400" cy="914400"/>
          </a:xfrm>
          <a:prstGeom prst="rect">
            <a:avLst/>
          </a:prstGeom>
        </p:spPr>
      </p:pic>
      <p:sp>
        <p:nvSpPr>
          <p:cNvPr id="43" name="Rectangle: Rounded Corners 42">
            <a:extLst>
              <a:ext uri="{FF2B5EF4-FFF2-40B4-BE49-F238E27FC236}">
                <a16:creationId xmlns:a16="http://schemas.microsoft.com/office/drawing/2014/main" id="{EAB34824-F713-49FD-A86A-11CBCEFEEC1F}"/>
              </a:ext>
            </a:extLst>
          </p:cNvPr>
          <p:cNvSpPr/>
          <p:nvPr/>
        </p:nvSpPr>
        <p:spPr>
          <a:xfrm>
            <a:off x="10832672" y="5441027"/>
            <a:ext cx="2807128"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Avenir Next LT Pro" panose="020B0504020202020204" pitchFamily="34" charset="0"/>
              </a:rPr>
              <a:t>Elle n'est pas du tout convaincue que sa participation serait utile.</a:t>
            </a:r>
            <a:endParaRPr lang="en-US" sz="2000">
              <a:solidFill>
                <a:schemeClr val="tx1"/>
              </a:solidFill>
              <a:latin typeface="Avenir Next LT Pro" panose="020B0504020202020204" pitchFamily="34" charset="0"/>
            </a:endParaRPr>
          </a:p>
        </p:txBody>
      </p:sp>
      <p:cxnSp>
        <p:nvCxnSpPr>
          <p:cNvPr id="44" name="Straight Arrow Connector 43">
            <a:extLst>
              <a:ext uri="{FF2B5EF4-FFF2-40B4-BE49-F238E27FC236}">
                <a16:creationId xmlns:a16="http://schemas.microsoft.com/office/drawing/2014/main" id="{D2491F39-556E-4114-B758-924847CD5D46}"/>
              </a:ext>
            </a:extLst>
          </p:cNvPr>
          <p:cNvCxnSpPr>
            <a:cxnSpLocks/>
          </p:cNvCxnSpPr>
          <p:nvPr/>
        </p:nvCxnSpPr>
        <p:spPr>
          <a:xfrm flipH="1" flipV="1">
            <a:off x="9753600" y="5626051"/>
            <a:ext cx="1073011" cy="1016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B2AB0B00-CFB1-4088-B045-8835E364250A}"/>
              </a:ext>
            </a:extLst>
          </p:cNvPr>
          <p:cNvSpPr/>
          <p:nvPr/>
        </p:nvSpPr>
        <p:spPr>
          <a:xfrm flipH="1">
            <a:off x="9220200" y="4198088"/>
            <a:ext cx="443250" cy="554013"/>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3CEF1E2-3C95-4EEB-AF6E-F7B981F39A2B}"/>
              </a:ext>
            </a:extLst>
          </p:cNvPr>
          <p:cNvSpPr/>
          <p:nvPr/>
        </p:nvSpPr>
        <p:spPr>
          <a:xfrm flipH="1" flipV="1">
            <a:off x="9641901" y="6514592"/>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2DE7195-B811-433F-8755-2FF7472B8F2C}"/>
              </a:ext>
            </a:extLst>
          </p:cNvPr>
          <p:cNvSpPr/>
          <p:nvPr/>
        </p:nvSpPr>
        <p:spPr>
          <a:xfrm>
            <a:off x="6858001" y="1356016"/>
            <a:ext cx="7924799"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Now" panose="020B0604020202020204" charset="0"/>
              </a:rPr>
              <a:t>Exemple – </a:t>
            </a:r>
            <a:r>
              <a:rPr lang="fr-FR" sz="2800">
                <a:solidFill>
                  <a:schemeClr val="bg1"/>
                </a:solidFill>
                <a:latin typeface="Now" panose="020B0604020202020204" charset="0"/>
              </a:rPr>
              <a:t>voyons comment les expériences et les perspectives d'une femme peuvent la décourager de participer aux activités du projet</a:t>
            </a:r>
            <a:endParaRPr lang="en-US" sz="2800">
              <a:solidFill>
                <a:schemeClr val="bg1"/>
              </a:solidFill>
              <a:latin typeface="Now" panose="020B0604020202020204" charset="0"/>
            </a:endParaRPr>
          </a:p>
        </p:txBody>
      </p:sp>
      <p:pic>
        <p:nvPicPr>
          <p:cNvPr id="95" name="Graphic 94" descr="Woman outline">
            <a:extLst>
              <a:ext uri="{FF2B5EF4-FFF2-40B4-BE49-F238E27FC236}">
                <a16:creationId xmlns:a16="http://schemas.microsoft.com/office/drawing/2014/main" id="{0768F512-D94F-4D8C-82C5-3DCD437F9A7A}"/>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984691" y="4740719"/>
            <a:ext cx="2371719" cy="2371719"/>
          </a:xfrm>
          <a:prstGeom prst="rect">
            <a:avLst/>
          </a:prstGeom>
        </p:spPr>
      </p:pic>
      <p:sp>
        <p:nvSpPr>
          <p:cNvPr id="96" name="TextBox 95">
            <a:extLst>
              <a:ext uri="{FF2B5EF4-FFF2-40B4-BE49-F238E27FC236}">
                <a16:creationId xmlns:a16="http://schemas.microsoft.com/office/drawing/2014/main" id="{111B44B6-75E9-4D02-82DF-5710388DD8E3}"/>
              </a:ext>
            </a:extLst>
          </p:cNvPr>
          <p:cNvSpPr txBox="1"/>
          <p:nvPr/>
        </p:nvSpPr>
        <p:spPr>
          <a:xfrm>
            <a:off x="304799" y="728127"/>
            <a:ext cx="609600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L’empathie pour les femmes dans votre projet et organisation</a:t>
            </a:r>
            <a:endParaRPr kumimoji="0" lang="en-U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6553200" y="861917"/>
            <a:ext cx="0" cy="1247761"/>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47156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112" name="Oval 111">
            <a:extLst>
              <a:ext uri="{FF2B5EF4-FFF2-40B4-BE49-F238E27FC236}">
                <a16:creationId xmlns:a16="http://schemas.microsoft.com/office/drawing/2014/main" id="{35AB45CE-3F2F-454D-B514-5AB84CBF7932}"/>
              </a:ext>
            </a:extLst>
          </p:cNvPr>
          <p:cNvSpPr/>
          <p:nvPr/>
        </p:nvSpPr>
        <p:spPr>
          <a:xfrm>
            <a:off x="475347" y="3432810"/>
            <a:ext cx="17636047" cy="666369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Module 3</a:t>
            </a:r>
            <a:r>
              <a:rPr kumimoji="0" lang="en-US" sz="1600" b="0" i="0" u="none" strike="noStrike" kern="1200" cap="none" spc="0" normalizeH="0" baseline="0" noProof="0">
                <a:ln>
                  <a:noFill/>
                </a:ln>
                <a:solidFill>
                  <a:prstClr val="white"/>
                </a:solidFill>
                <a:effectLst/>
                <a:uLnTx/>
                <a:uFillTx/>
                <a:latin typeface="Now"/>
                <a:ea typeface="+mn-ea"/>
                <a:cs typeface="+mn-cs"/>
              </a:rPr>
              <a:t> | MODES DE TRAVAIL</a:t>
            </a:r>
          </a:p>
        </p:txBody>
      </p:sp>
      <p:sp>
        <p:nvSpPr>
          <p:cNvPr id="48" name="TextBox 47">
            <a:extLst>
              <a:ext uri="{FF2B5EF4-FFF2-40B4-BE49-F238E27FC236}">
                <a16:creationId xmlns:a16="http://schemas.microsoft.com/office/drawing/2014/main" id="{A06CA0FA-CD74-4D4B-8E81-171392F9F794}"/>
              </a:ext>
            </a:extLst>
          </p:cNvPr>
          <p:cNvSpPr txBox="1"/>
          <p:nvPr/>
        </p:nvSpPr>
        <p:spPr>
          <a:xfrm>
            <a:off x="6860608" y="2549682"/>
            <a:ext cx="10952045" cy="954107"/>
          </a:xfrm>
          <a:prstGeom prst="rect">
            <a:avLst/>
          </a:prstGeom>
          <a:solidFill>
            <a:srgbClr val="F4A261"/>
          </a:solidFill>
        </p:spPr>
        <p:txBody>
          <a:bodyPr wrap="square">
            <a:spAutoFit/>
          </a:bodyPr>
          <a:lstStyle/>
          <a:p>
            <a:r>
              <a:rPr lang="pt-BR" sz="2800">
                <a:solidFill>
                  <a:schemeClr val="bg1"/>
                </a:solidFill>
                <a:latin typeface="Now" panose="020B0604020202020204" charset="0"/>
                <a:sym typeface="Wingdings" panose="05000000000000000000" pitchFamily="2" charset="2"/>
              </a:rPr>
              <a:t> </a:t>
            </a:r>
            <a:r>
              <a:rPr lang="fr-FR" sz="2800">
                <a:solidFill>
                  <a:schemeClr val="bg1"/>
                </a:solidFill>
                <a:latin typeface="Now" panose="020B0604020202020204" charset="0"/>
                <a:sym typeface="Wingdings" panose="05000000000000000000" pitchFamily="2" charset="2"/>
              </a:rPr>
              <a:t>les actions possibles qu'un projet pourrait prendre pour aider à relever ces défis</a:t>
            </a:r>
            <a:endParaRPr lang="en-US" sz="2800">
              <a:solidFill>
                <a:schemeClr val="bg1"/>
              </a:solidFill>
              <a:latin typeface="Now" panose="020B0604020202020204" charset="0"/>
            </a:endParaRPr>
          </a:p>
        </p:txBody>
      </p:sp>
      <p:sp>
        <p:nvSpPr>
          <p:cNvPr id="70" name="Rectangle: Rounded Corners 69">
            <a:extLst>
              <a:ext uri="{FF2B5EF4-FFF2-40B4-BE49-F238E27FC236}">
                <a16:creationId xmlns:a16="http://schemas.microsoft.com/office/drawing/2014/main" id="{9DAC5A11-6E24-48D2-A9AA-1018C4D0B00E}"/>
              </a:ext>
            </a:extLst>
          </p:cNvPr>
          <p:cNvSpPr/>
          <p:nvPr/>
        </p:nvSpPr>
        <p:spPr>
          <a:xfrm>
            <a:off x="4800600" y="3977201"/>
            <a:ext cx="3611231" cy="657044"/>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Programmation des activités à des heures qui conviennent mieux aux femmes</a:t>
            </a:r>
            <a:endParaRPr lang="en-US">
              <a:solidFill>
                <a:schemeClr val="tx1"/>
              </a:solidFill>
              <a:latin typeface="Avenir Next LT Pro" panose="020B0504020202020204" pitchFamily="34" charset="0"/>
            </a:endParaRPr>
          </a:p>
        </p:txBody>
      </p:sp>
      <p:pic>
        <p:nvPicPr>
          <p:cNvPr id="72" name="Graphic 71" descr="Woman with baby outline">
            <a:extLst>
              <a:ext uri="{FF2B5EF4-FFF2-40B4-BE49-F238E27FC236}">
                <a16:creationId xmlns:a16="http://schemas.microsoft.com/office/drawing/2014/main" id="{4800126D-18DA-4530-AF50-F192A5F311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43213" y="4739413"/>
            <a:ext cx="1005840" cy="1005840"/>
          </a:xfrm>
          <a:prstGeom prst="rect">
            <a:avLst/>
          </a:prstGeom>
        </p:spPr>
      </p:pic>
      <p:pic>
        <p:nvPicPr>
          <p:cNvPr id="73" name="Graphic 72" descr="Users outline">
            <a:extLst>
              <a:ext uri="{FF2B5EF4-FFF2-40B4-BE49-F238E27FC236}">
                <a16:creationId xmlns:a16="http://schemas.microsoft.com/office/drawing/2014/main" id="{50CB979D-7A5E-4EC0-B538-6CCA664EB3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86200" y="7787201"/>
            <a:ext cx="914400" cy="914400"/>
          </a:xfrm>
          <a:prstGeom prst="rect">
            <a:avLst/>
          </a:prstGeom>
        </p:spPr>
      </p:pic>
      <p:sp>
        <p:nvSpPr>
          <p:cNvPr id="74" name="Rectangle: Rounded Corners 73">
            <a:extLst>
              <a:ext uri="{FF2B5EF4-FFF2-40B4-BE49-F238E27FC236}">
                <a16:creationId xmlns:a16="http://schemas.microsoft.com/office/drawing/2014/main" id="{980FDE68-67F3-4FF4-86BA-1A2E9229DC18}"/>
              </a:ext>
            </a:extLst>
          </p:cNvPr>
          <p:cNvSpPr/>
          <p:nvPr/>
        </p:nvSpPr>
        <p:spPr>
          <a:xfrm>
            <a:off x="5151770" y="5977718"/>
            <a:ext cx="361123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Fournir un soutien au renforcement des moyens de subsistance</a:t>
            </a:r>
            <a:endParaRPr lang="en-US">
              <a:solidFill>
                <a:schemeClr val="tx1"/>
              </a:solidFill>
              <a:latin typeface="Avenir Next LT Pro" panose="020B0504020202020204" pitchFamily="34" charset="0"/>
            </a:endParaRPr>
          </a:p>
        </p:txBody>
      </p:sp>
      <p:sp>
        <p:nvSpPr>
          <p:cNvPr id="75" name="Rectangle: Rounded Corners 74">
            <a:extLst>
              <a:ext uri="{FF2B5EF4-FFF2-40B4-BE49-F238E27FC236}">
                <a16:creationId xmlns:a16="http://schemas.microsoft.com/office/drawing/2014/main" id="{80F5E586-FFFF-45C0-A7B0-7DEDF01FEF3F}"/>
              </a:ext>
            </a:extLst>
          </p:cNvPr>
          <p:cNvSpPr/>
          <p:nvPr/>
        </p:nvSpPr>
        <p:spPr>
          <a:xfrm>
            <a:off x="4758504" y="7538280"/>
            <a:ext cx="3465541" cy="8865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venir Next LT Pro" panose="020B0504020202020204" pitchFamily="34" charset="0"/>
              </a:rPr>
              <a:t>Formations à la sensibilisation aux questions de genre et engagement auprès des communautés, y compris les maris et les parents</a:t>
            </a:r>
            <a:endParaRPr lang="en-US" dirty="0">
              <a:solidFill>
                <a:schemeClr val="tx1"/>
              </a:solidFill>
              <a:latin typeface="Avenir Next LT Pro" panose="020B0504020202020204" pitchFamily="34" charset="0"/>
            </a:endParaRPr>
          </a:p>
        </p:txBody>
      </p:sp>
      <p:pic>
        <p:nvPicPr>
          <p:cNvPr id="76" name="Graphic 75" descr="House outline">
            <a:extLst>
              <a:ext uri="{FF2B5EF4-FFF2-40B4-BE49-F238E27FC236}">
                <a16:creationId xmlns:a16="http://schemas.microsoft.com/office/drawing/2014/main" id="{8BB1F99E-C86F-4D55-961E-05BBB8C9366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5543" y="6180629"/>
            <a:ext cx="1005840" cy="1005840"/>
          </a:xfrm>
          <a:prstGeom prst="rect">
            <a:avLst/>
          </a:prstGeom>
        </p:spPr>
      </p:pic>
      <p:pic>
        <p:nvPicPr>
          <p:cNvPr id="77" name="Graphic 76" descr="Teacher outline">
            <a:extLst>
              <a:ext uri="{FF2B5EF4-FFF2-40B4-BE49-F238E27FC236}">
                <a16:creationId xmlns:a16="http://schemas.microsoft.com/office/drawing/2014/main" id="{10835852-9D77-47C5-A3A2-1A7A0AB62F1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70906" y="7913410"/>
            <a:ext cx="914400" cy="914400"/>
          </a:xfrm>
          <a:prstGeom prst="rect">
            <a:avLst/>
          </a:prstGeom>
        </p:spPr>
      </p:pic>
      <p:sp>
        <p:nvSpPr>
          <p:cNvPr id="78" name="Rectangle: Rounded Corners 77">
            <a:extLst>
              <a:ext uri="{FF2B5EF4-FFF2-40B4-BE49-F238E27FC236}">
                <a16:creationId xmlns:a16="http://schemas.microsoft.com/office/drawing/2014/main" id="{D5485F51-0896-42FD-B3F4-A27C5979442C}"/>
              </a:ext>
            </a:extLst>
          </p:cNvPr>
          <p:cNvSpPr/>
          <p:nvPr/>
        </p:nvSpPr>
        <p:spPr>
          <a:xfrm>
            <a:off x="9792501" y="7658100"/>
            <a:ext cx="3203658"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Plateformes publiques pour qu'elles puissent faire entendre leur voix</a:t>
            </a:r>
            <a:endParaRPr lang="en-US">
              <a:solidFill>
                <a:schemeClr val="tx1"/>
              </a:solidFill>
              <a:latin typeface="Avenir Next LT Pro" panose="020B0504020202020204" pitchFamily="34" charset="0"/>
            </a:endParaRPr>
          </a:p>
        </p:txBody>
      </p:sp>
      <p:sp>
        <p:nvSpPr>
          <p:cNvPr id="79" name="Rectangle: Rounded Corners 78">
            <a:extLst>
              <a:ext uri="{FF2B5EF4-FFF2-40B4-BE49-F238E27FC236}">
                <a16:creationId xmlns:a16="http://schemas.microsoft.com/office/drawing/2014/main" id="{56745496-94F1-48E4-B20B-F45E9A1D5298}"/>
              </a:ext>
            </a:extLst>
          </p:cNvPr>
          <p:cNvSpPr/>
          <p:nvPr/>
        </p:nvSpPr>
        <p:spPr>
          <a:xfrm>
            <a:off x="13203354" y="8212186"/>
            <a:ext cx="3034236"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Mettre à disposition des espaces réservés aux femmes </a:t>
            </a:r>
            <a:endParaRPr lang="en-US">
              <a:solidFill>
                <a:schemeClr val="tx1"/>
              </a:solidFill>
              <a:latin typeface="Avenir Next LT Pro" panose="020B0504020202020204" pitchFamily="34" charset="0"/>
            </a:endParaRPr>
          </a:p>
        </p:txBody>
      </p:sp>
      <p:pic>
        <p:nvPicPr>
          <p:cNvPr id="80" name="Graphic 79" descr="Bus outline">
            <a:extLst>
              <a:ext uri="{FF2B5EF4-FFF2-40B4-BE49-F238E27FC236}">
                <a16:creationId xmlns:a16="http://schemas.microsoft.com/office/drawing/2014/main" id="{C4F56C57-E886-4C0E-B962-C4AAADAF87F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475976" y="4464611"/>
            <a:ext cx="1106424" cy="1106424"/>
          </a:xfrm>
          <a:prstGeom prst="rect">
            <a:avLst/>
          </a:prstGeom>
        </p:spPr>
      </p:pic>
      <p:sp>
        <p:nvSpPr>
          <p:cNvPr id="81" name="Rectangle: Rounded Corners 80">
            <a:extLst>
              <a:ext uri="{FF2B5EF4-FFF2-40B4-BE49-F238E27FC236}">
                <a16:creationId xmlns:a16="http://schemas.microsoft.com/office/drawing/2014/main" id="{6678FA36-6328-4BE0-99A8-9CA638AD1DAE}"/>
              </a:ext>
            </a:extLst>
          </p:cNvPr>
          <p:cNvSpPr/>
          <p:nvPr/>
        </p:nvSpPr>
        <p:spPr>
          <a:xfrm>
            <a:off x="11811000" y="4670621"/>
            <a:ext cx="3338451" cy="754380"/>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Fournir un soutien financier pour le voyage, qui peut inclure la prise en charge des frais d'un compagnon de voyage</a:t>
            </a:r>
            <a:endParaRPr lang="en-US">
              <a:solidFill>
                <a:schemeClr val="tx1"/>
              </a:solidFill>
              <a:latin typeface="Avenir Next LT Pro" panose="020B0504020202020204" pitchFamily="34" charset="0"/>
            </a:endParaRPr>
          </a:p>
        </p:txBody>
      </p:sp>
      <p:sp>
        <p:nvSpPr>
          <p:cNvPr id="82" name="Rectangle: Rounded Corners 81">
            <a:extLst>
              <a:ext uri="{FF2B5EF4-FFF2-40B4-BE49-F238E27FC236}">
                <a16:creationId xmlns:a16="http://schemas.microsoft.com/office/drawing/2014/main" id="{A5964B49-AD11-4C3A-A9EF-64F4819170D9}"/>
              </a:ext>
            </a:extLst>
          </p:cNvPr>
          <p:cNvSpPr/>
          <p:nvPr/>
        </p:nvSpPr>
        <p:spPr>
          <a:xfrm>
            <a:off x="13948535" y="6178498"/>
            <a:ext cx="3548327"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Mettre les femmes en contact avec des modèles et des réseaux de femmes </a:t>
            </a:r>
            <a:endParaRPr lang="en-US">
              <a:solidFill>
                <a:schemeClr val="tx1"/>
              </a:solidFill>
              <a:latin typeface="Avenir Next LT Pro" panose="020B0504020202020204" pitchFamily="34" charset="0"/>
            </a:endParaRPr>
          </a:p>
        </p:txBody>
      </p:sp>
      <p:sp>
        <p:nvSpPr>
          <p:cNvPr id="83" name="Rectangle: Rounded Corners 82">
            <a:extLst>
              <a:ext uri="{FF2B5EF4-FFF2-40B4-BE49-F238E27FC236}">
                <a16:creationId xmlns:a16="http://schemas.microsoft.com/office/drawing/2014/main" id="{7C1A886E-4F5F-4724-9E74-28F81A388937}"/>
              </a:ext>
            </a:extLst>
          </p:cNvPr>
          <p:cNvSpPr/>
          <p:nvPr/>
        </p:nvSpPr>
        <p:spPr>
          <a:xfrm>
            <a:off x="1981199" y="5066012"/>
            <a:ext cx="4555953" cy="657044"/>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Fournir des services de garde d'enfants sur le site de l'activité, ou permettre aux femmes d'amener leurs enfants</a:t>
            </a:r>
            <a:endParaRPr lang="en-US">
              <a:solidFill>
                <a:schemeClr val="tx1"/>
              </a:solidFill>
              <a:latin typeface="Avenir Next LT Pro" panose="020B0504020202020204" pitchFamily="34" charset="0"/>
            </a:endParaRPr>
          </a:p>
        </p:txBody>
      </p:sp>
      <p:sp>
        <p:nvSpPr>
          <p:cNvPr id="85" name="Rectangle: Rounded Corners 84">
            <a:extLst>
              <a:ext uri="{FF2B5EF4-FFF2-40B4-BE49-F238E27FC236}">
                <a16:creationId xmlns:a16="http://schemas.microsoft.com/office/drawing/2014/main" id="{FCF6D38C-094E-4FAE-9B43-A18147DD6CB5}"/>
              </a:ext>
            </a:extLst>
          </p:cNvPr>
          <p:cNvSpPr/>
          <p:nvPr/>
        </p:nvSpPr>
        <p:spPr>
          <a:xfrm>
            <a:off x="8415869" y="3696245"/>
            <a:ext cx="2921760"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Demandez aux participants de voyager en groupe si possible</a:t>
            </a:r>
            <a:endParaRPr lang="en-US">
              <a:solidFill>
                <a:schemeClr val="tx1"/>
              </a:solidFill>
              <a:latin typeface="Avenir Next LT Pro" panose="020B0504020202020204" pitchFamily="34" charset="0"/>
            </a:endParaRPr>
          </a:p>
        </p:txBody>
      </p:sp>
      <p:pic>
        <p:nvPicPr>
          <p:cNvPr id="86" name="Graphic 85" descr="Group of women outline">
            <a:extLst>
              <a:ext uri="{FF2B5EF4-FFF2-40B4-BE49-F238E27FC236}">
                <a16:creationId xmlns:a16="http://schemas.microsoft.com/office/drawing/2014/main" id="{2AE3AC0E-8876-40FC-9A73-134739F902E6}"/>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329727" y="7104419"/>
            <a:ext cx="914400" cy="914400"/>
          </a:xfrm>
          <a:prstGeom prst="rect">
            <a:avLst/>
          </a:prstGeom>
        </p:spPr>
      </p:pic>
      <p:sp>
        <p:nvSpPr>
          <p:cNvPr id="87" name="Rectangle: Rounded Corners 86">
            <a:extLst>
              <a:ext uri="{FF2B5EF4-FFF2-40B4-BE49-F238E27FC236}">
                <a16:creationId xmlns:a16="http://schemas.microsoft.com/office/drawing/2014/main" id="{96E137B4-AC41-448B-AFF0-8C4CFEF90EDA}"/>
              </a:ext>
            </a:extLst>
          </p:cNvPr>
          <p:cNvSpPr/>
          <p:nvPr/>
        </p:nvSpPr>
        <p:spPr>
          <a:xfrm>
            <a:off x="7315200" y="8942699"/>
            <a:ext cx="3897282"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Formations et possibilités d'acquérir une expérience pratique de la prise de parole en public et d'autres compétences</a:t>
            </a:r>
            <a:endParaRPr lang="en-US">
              <a:solidFill>
                <a:schemeClr val="tx1"/>
              </a:solidFill>
              <a:latin typeface="Avenir Next LT Pro" panose="020B0504020202020204" pitchFamily="34" charset="0"/>
            </a:endParaRPr>
          </a:p>
        </p:txBody>
      </p:sp>
      <p:sp>
        <p:nvSpPr>
          <p:cNvPr id="88" name="Rectangle: Rounded Corners 87">
            <a:extLst>
              <a:ext uri="{FF2B5EF4-FFF2-40B4-BE49-F238E27FC236}">
                <a16:creationId xmlns:a16="http://schemas.microsoft.com/office/drawing/2014/main" id="{3D124DC7-3E2D-4060-B651-D35462B3EFF4}"/>
              </a:ext>
            </a:extLst>
          </p:cNvPr>
          <p:cNvSpPr/>
          <p:nvPr/>
        </p:nvSpPr>
        <p:spPr>
          <a:xfrm>
            <a:off x="9809434" y="6339401"/>
            <a:ext cx="366003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Avenir Next LT Pro" panose="020B0504020202020204" pitchFamily="34" charset="0"/>
              </a:rPr>
              <a:t>Formation des femmes et des hommes sur l'importance des femmes dans la conservation</a:t>
            </a:r>
            <a:endParaRPr lang="en-US">
              <a:solidFill>
                <a:schemeClr val="tx1"/>
              </a:solidFill>
              <a:latin typeface="Avenir Next LT Pro" panose="020B0504020202020204" pitchFamily="34" charset="0"/>
            </a:endParaRPr>
          </a:p>
        </p:txBody>
      </p:sp>
      <p:pic>
        <p:nvPicPr>
          <p:cNvPr id="89" name="Graphic 88" descr="Chat outline">
            <a:extLst>
              <a:ext uri="{FF2B5EF4-FFF2-40B4-BE49-F238E27FC236}">
                <a16:creationId xmlns:a16="http://schemas.microsoft.com/office/drawing/2014/main" id="{51D87F22-0982-49A7-99DD-49D3F659E2E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2588333" y="8352155"/>
            <a:ext cx="914400" cy="914400"/>
          </a:xfrm>
          <a:prstGeom prst="rect">
            <a:avLst/>
          </a:prstGeom>
        </p:spPr>
      </p:pic>
      <p:sp>
        <p:nvSpPr>
          <p:cNvPr id="90" name="Rectangle: Rounded Corners 89">
            <a:extLst>
              <a:ext uri="{FF2B5EF4-FFF2-40B4-BE49-F238E27FC236}">
                <a16:creationId xmlns:a16="http://schemas.microsoft.com/office/drawing/2014/main" id="{1BE09CDF-7188-4349-BD57-12E21F286CBA}"/>
              </a:ext>
            </a:extLst>
          </p:cNvPr>
          <p:cNvSpPr/>
          <p:nvPr/>
        </p:nvSpPr>
        <p:spPr>
          <a:xfrm>
            <a:off x="960144" y="6747670"/>
            <a:ext cx="3515658"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venir Next LT Pro" panose="020B0504020202020204" pitchFamily="34" charset="0"/>
              </a:rPr>
              <a:t>Nommer une personne chargée de la coordination des questions de genre</a:t>
            </a:r>
            <a:endParaRPr lang="en-US" dirty="0">
              <a:solidFill>
                <a:schemeClr val="tx1"/>
              </a:solidFill>
              <a:latin typeface="Avenir Next LT Pro" panose="020B0504020202020204" pitchFamily="34" charset="0"/>
            </a:endParaRPr>
          </a:p>
        </p:txBody>
      </p:sp>
      <p:pic>
        <p:nvPicPr>
          <p:cNvPr id="117" name="Graphic 116" descr="Woman outline">
            <a:extLst>
              <a:ext uri="{FF2B5EF4-FFF2-40B4-BE49-F238E27FC236}">
                <a16:creationId xmlns:a16="http://schemas.microsoft.com/office/drawing/2014/main" id="{FCB86F77-CECB-4187-9DA6-3C635E7DBBF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984691" y="5022220"/>
            <a:ext cx="2371719" cy="2371719"/>
          </a:xfrm>
          <a:prstGeom prst="rect">
            <a:avLst/>
          </a:prstGeom>
        </p:spPr>
      </p:pic>
      <p:sp>
        <p:nvSpPr>
          <p:cNvPr id="29" name="Rectangle 28">
            <a:extLst>
              <a:ext uri="{FF2B5EF4-FFF2-40B4-BE49-F238E27FC236}">
                <a16:creationId xmlns:a16="http://schemas.microsoft.com/office/drawing/2014/main" id="{0FCDD332-26B6-4166-AC20-2D04A7B50B77}"/>
              </a:ext>
            </a:extLst>
          </p:cNvPr>
          <p:cNvSpPr/>
          <p:nvPr/>
        </p:nvSpPr>
        <p:spPr>
          <a:xfrm>
            <a:off x="6858001" y="1356016"/>
            <a:ext cx="7924799"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Now" panose="020B0604020202020204" charset="0"/>
              </a:rPr>
              <a:t>Exemple – </a:t>
            </a:r>
            <a:r>
              <a:rPr lang="fr-FR" sz="2800">
                <a:solidFill>
                  <a:schemeClr val="bg1"/>
                </a:solidFill>
                <a:latin typeface="Now" panose="020B0604020202020204" charset="0"/>
              </a:rPr>
              <a:t>voyons comment les expériences et les perspectives d'une femme peuvent la décourager de participer aux activités du projet</a:t>
            </a:r>
            <a:endParaRPr lang="en-US" sz="2800">
              <a:solidFill>
                <a:schemeClr val="bg1"/>
              </a:solidFill>
              <a:latin typeface="Now" panose="020B0604020202020204" charset="0"/>
            </a:endParaRPr>
          </a:p>
        </p:txBody>
      </p:sp>
      <p:sp>
        <p:nvSpPr>
          <p:cNvPr id="30" name="TextBox 29">
            <a:extLst>
              <a:ext uri="{FF2B5EF4-FFF2-40B4-BE49-F238E27FC236}">
                <a16:creationId xmlns:a16="http://schemas.microsoft.com/office/drawing/2014/main" id="{4AC9D80F-8C75-4FAC-90C0-58F290A7275F}"/>
              </a:ext>
            </a:extLst>
          </p:cNvPr>
          <p:cNvSpPr txBox="1"/>
          <p:nvPr/>
        </p:nvSpPr>
        <p:spPr>
          <a:xfrm>
            <a:off x="304799" y="728127"/>
            <a:ext cx="609600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L’empathie pour les femmes dans votre projet et organisation</a:t>
            </a:r>
            <a:endParaRPr kumimoji="0" lang="en-U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31" name="AutoShape 2">
            <a:extLst>
              <a:ext uri="{FF2B5EF4-FFF2-40B4-BE49-F238E27FC236}">
                <a16:creationId xmlns:a16="http://schemas.microsoft.com/office/drawing/2014/main" id="{D2ABD28C-08CD-414F-9303-5F6C5C02ED07}"/>
              </a:ext>
            </a:extLst>
          </p:cNvPr>
          <p:cNvSpPr/>
          <p:nvPr/>
        </p:nvSpPr>
        <p:spPr>
          <a:xfrm flipH="1" flipV="1">
            <a:off x="6553200" y="861917"/>
            <a:ext cx="0" cy="1247761"/>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1538207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SourceURL xmlns="26dc9545-3485-43d9-a12f-7a40a730fcd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D083D239C1A540BD3CFB9F438960AD" ma:contentTypeVersion="18" ma:contentTypeDescription="Create a new document." ma:contentTypeScope="" ma:versionID="5ba0e699cc210f44d18291f0a8e2f58b">
  <xsd:schema xmlns:xsd="http://www.w3.org/2001/XMLSchema" xmlns:xs="http://www.w3.org/2001/XMLSchema" xmlns:p="http://schemas.microsoft.com/office/2006/metadata/properties" xmlns:ns1="http://schemas.microsoft.com/sharepoint/v3" xmlns:ns2="cd70a8df-fc1c-4d74-973c-c6c37511b536" xmlns:ns3="26dc9545-3485-43d9-a12f-7a40a730fcd3" targetNamespace="http://schemas.microsoft.com/office/2006/metadata/properties" ma:root="true" ma:fieldsID="7a624c9944140878bd4e6f7ff5037010" ns1:_="" ns2:_="" ns3:_="">
    <xsd:import namespace="http://schemas.microsoft.com/sharepoint/v3"/>
    <xsd:import namespace="cd70a8df-fc1c-4d74-973c-c6c37511b536"/>
    <xsd:import namespace="26dc9545-3485-43d9-a12f-7a40a730fcd3"/>
    <xsd:element name="properties">
      <xsd:complexType>
        <xsd:sequence>
          <xsd:element name="documentManagement">
            <xsd:complexType>
              <xsd:all>
                <xsd:element ref="ns2:SharedWithUsers" minOccurs="0"/>
                <xsd:element ref="ns2:SharedWithDetails" minOccurs="0"/>
                <xsd:element ref="ns3:MigrationSourceURL"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0a8df-fc1c-4d74-973c-c6c37511b5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dc9545-3485-43d9-a12f-7a40a730fcd3"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DA70B-604C-45EE-A534-842E80D9F538}">
  <ds:schemaRefs>
    <ds:schemaRef ds:uri="http://schemas.microsoft.com/sharepoint/v3/contenttype/forms"/>
  </ds:schemaRefs>
</ds:datastoreItem>
</file>

<file path=customXml/itemProps2.xml><?xml version="1.0" encoding="utf-8"?>
<ds:datastoreItem xmlns:ds="http://schemas.openxmlformats.org/officeDocument/2006/customXml" ds:itemID="{BA3D1AC4-2DB1-43C8-9FC1-DB7C1E416844}">
  <ds:schemaRefs>
    <ds:schemaRef ds:uri="http://schemas.microsoft.com/office/2006/metadata/properties"/>
    <ds:schemaRef ds:uri="http://schemas.microsoft.com/office/infopath/2007/PartnerControls"/>
    <ds:schemaRef ds:uri="http://schemas.microsoft.com/sharepoint/v3"/>
    <ds:schemaRef ds:uri="26dc9545-3485-43d9-a12f-7a40a730fcd3"/>
  </ds:schemaRefs>
</ds:datastoreItem>
</file>

<file path=customXml/itemProps3.xml><?xml version="1.0" encoding="utf-8"?>
<ds:datastoreItem xmlns:ds="http://schemas.openxmlformats.org/officeDocument/2006/customXml" ds:itemID="{AA44E903-C620-449A-9636-AD7E19261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0a8df-fc1c-4d74-973c-c6c37511b536"/>
    <ds:schemaRef ds:uri="26dc9545-3485-43d9-a12f-7a40a730f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10677</TotalTime>
  <Words>3603</Words>
  <Application>Microsoft Office PowerPoint</Application>
  <PresentationFormat>Custom</PresentationFormat>
  <Paragraphs>306</Paragraphs>
  <Slides>27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Calibri</vt:lpstr>
      <vt:lpstr>Now Bold</vt:lpstr>
      <vt:lpstr>Wingdings</vt:lpstr>
      <vt:lpstr>Arial</vt:lpstr>
      <vt:lpstr>Now</vt:lpstr>
      <vt:lpstr>Avenir Next LT Pro</vt:lpstr>
      <vt:lpstr>Sailors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Celine Desbrosses</dc:creator>
  <cp:lastModifiedBy>Kristin Betz</cp:lastModifiedBy>
  <cp:revision>1553</cp:revision>
  <dcterms:created xsi:type="dcterms:W3CDTF">2006-08-16T00:00:00Z</dcterms:created>
  <dcterms:modified xsi:type="dcterms:W3CDTF">2022-01-11T17:49:17Z</dcterms:modified>
  <dc:identifier>DAEpYkZ1jA4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0x01010074D083D239C1A540BD3CFB9F438960AD</vt:lpwstr>
  </property>
</Properties>
</file>